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2" r:id="rId8"/>
    <p:sldId id="298" r:id="rId9"/>
    <p:sldId id="262" r:id="rId10"/>
    <p:sldId id="334" r:id="rId11"/>
    <p:sldId id="263" r:id="rId12"/>
    <p:sldId id="299" r:id="rId13"/>
    <p:sldId id="302" r:id="rId14"/>
    <p:sldId id="264" r:id="rId15"/>
    <p:sldId id="266" r:id="rId16"/>
    <p:sldId id="335" r:id="rId17"/>
    <p:sldId id="265" r:id="rId18"/>
    <p:sldId id="276" r:id="rId19"/>
    <p:sldId id="336" r:id="rId20"/>
    <p:sldId id="337" r:id="rId21"/>
    <p:sldId id="303" r:id="rId22"/>
    <p:sldId id="338" r:id="rId23"/>
    <p:sldId id="293" r:id="rId24"/>
    <p:sldId id="277" r:id="rId25"/>
    <p:sldId id="341" r:id="rId26"/>
    <p:sldId id="343" r:id="rId27"/>
    <p:sldId id="344" r:id="rId28"/>
    <p:sldId id="340" r:id="rId29"/>
    <p:sldId id="284" r:id="rId30"/>
    <p:sldId id="269" r:id="rId31"/>
    <p:sldId id="304" r:id="rId32"/>
    <p:sldId id="305" r:id="rId33"/>
    <p:sldId id="307" r:id="rId34"/>
    <p:sldId id="306" r:id="rId35"/>
    <p:sldId id="308" r:id="rId36"/>
    <p:sldId id="270" r:id="rId37"/>
    <p:sldId id="309" r:id="rId38"/>
    <p:sldId id="310" r:id="rId39"/>
    <p:sldId id="311" r:id="rId40"/>
    <p:sldId id="312" r:id="rId41"/>
    <p:sldId id="314" r:id="rId42"/>
    <p:sldId id="313" r:id="rId43"/>
    <p:sldId id="315" r:id="rId44"/>
    <p:sldId id="316" r:id="rId45"/>
    <p:sldId id="317" r:id="rId46"/>
    <p:sldId id="294" r:id="rId47"/>
    <p:sldId id="296" r:id="rId48"/>
    <p:sldId id="318" r:id="rId49"/>
    <p:sldId id="319" r:id="rId50"/>
    <p:sldId id="321" r:id="rId51"/>
    <p:sldId id="322" r:id="rId52"/>
    <p:sldId id="323" r:id="rId53"/>
    <p:sldId id="324" r:id="rId54"/>
    <p:sldId id="288" r:id="rId55"/>
    <p:sldId id="289" r:id="rId56"/>
    <p:sldId id="320" r:id="rId57"/>
    <p:sldId id="274" r:id="rId58"/>
    <p:sldId id="275"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D2BD"/>
    <a:srgbClr val="FCFCFC"/>
    <a:srgbClr val="FFFFFF"/>
    <a:srgbClr val="FF6B6B"/>
    <a:srgbClr val="0B49CB"/>
    <a:srgbClr val="FFF26B"/>
    <a:srgbClr val="BFC7D6"/>
    <a:srgbClr val="F2F4F8"/>
    <a:srgbClr val="FFAB7C"/>
    <a:srgbClr val="99B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5174"/>
  </p:normalViewPr>
  <p:slideViewPr>
    <p:cSldViewPr snapToGrid="0" snapToObjects="1">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888C6-8D95-4EDE-9A30-89D1A6320D5A}" type="doc">
      <dgm:prSet loTypeId="urn:microsoft.com/office/officeart/2011/layout/CircleProcess" loCatId="process" qsTypeId="urn:microsoft.com/office/officeart/2005/8/quickstyle/simple1" qsCatId="simple" csTypeId="urn:microsoft.com/office/officeart/2005/8/colors/colorful3" csCatId="colorful" phldr="1"/>
      <dgm:spPr/>
      <dgm:t>
        <a:bodyPr/>
        <a:lstStyle/>
        <a:p>
          <a:endParaRPr lang="en-US"/>
        </a:p>
      </dgm:t>
    </dgm:pt>
    <dgm:pt modelId="{AFA0E84A-ED9A-46F7-BF37-2C2312E26F76}">
      <dgm:prSet phldrT="[Text]" custT="1"/>
      <dgm:spPr/>
      <dgm:t>
        <a:bodyPr/>
        <a:lstStyle/>
        <a:p>
          <a:r>
            <a:rPr lang="en-US" sz="1800" i="1" kern="1200">
              <a:latin typeface="Georgia" panose="02040502050405020303" pitchFamily="18" charset="0"/>
              <a:ea typeface="+mn-ea"/>
              <a:cs typeface="+mn-cs"/>
            </a:rPr>
            <a:t>Calculate the number of launches on each site</a:t>
          </a:r>
          <a:endParaRPr lang="en-US" sz="1800" i="1" kern="1200" dirty="0">
            <a:latin typeface="Georgia" panose="02040502050405020303" pitchFamily="18" charset="0"/>
            <a:ea typeface="+mn-ea"/>
            <a:cs typeface="+mn-cs"/>
          </a:endParaRPr>
        </a:p>
      </dgm:t>
    </dgm:pt>
    <dgm:pt modelId="{085594E0-5217-4094-9500-68FFD2BF7AF5}" type="parTrans" cxnId="{2FB5E078-7C26-46D0-AC10-3BC79F708BF0}">
      <dgm:prSet/>
      <dgm:spPr/>
      <dgm:t>
        <a:bodyPr/>
        <a:lstStyle/>
        <a:p>
          <a:endParaRPr lang="en-US"/>
        </a:p>
      </dgm:t>
    </dgm:pt>
    <dgm:pt modelId="{89BC5A41-BD27-464D-B2FE-2B4726E34E92}" type="sibTrans" cxnId="{2FB5E078-7C26-46D0-AC10-3BC79F708BF0}">
      <dgm:prSet/>
      <dgm:spPr/>
      <dgm:t>
        <a:bodyPr/>
        <a:lstStyle/>
        <a:p>
          <a:endParaRPr lang="en-US"/>
        </a:p>
      </dgm:t>
    </dgm:pt>
    <dgm:pt modelId="{87267A8A-8C01-4B15-9708-662958B00206}">
      <dgm:prSet phldrT="[Text]" custT="1"/>
      <dgm:spPr/>
      <dgm:t>
        <a:bodyPr/>
        <a:lstStyle/>
        <a:p>
          <a:r>
            <a:rPr lang="en-US" sz="1600" b="0" i="1" kern="1200">
              <a:effectLst/>
              <a:latin typeface="Georgia" panose="02040502050405020303" pitchFamily="18" charset="0"/>
              <a:ea typeface="+mn-ea"/>
              <a:cs typeface="+mn-cs"/>
            </a:rPr>
            <a:t>Calculate the number and occurrence of each orbit</a:t>
          </a:r>
          <a:endParaRPr lang="en-US" sz="1600" b="0" i="1" kern="1200" dirty="0">
            <a:effectLst/>
            <a:latin typeface="Georgia" panose="02040502050405020303" pitchFamily="18" charset="0"/>
            <a:ea typeface="+mn-ea"/>
            <a:cs typeface="+mn-cs"/>
          </a:endParaRPr>
        </a:p>
      </dgm:t>
    </dgm:pt>
    <dgm:pt modelId="{1FAB7CD4-DD8E-4B88-B39F-D46E4F13C4C3}" type="parTrans" cxnId="{22D6ECF2-4162-4FDD-816C-6AA6622BE043}">
      <dgm:prSet/>
      <dgm:spPr/>
      <dgm:t>
        <a:bodyPr/>
        <a:lstStyle/>
        <a:p>
          <a:endParaRPr lang="en-US"/>
        </a:p>
      </dgm:t>
    </dgm:pt>
    <dgm:pt modelId="{48D0E331-D2C8-4CF1-923C-41228094AC73}" type="sibTrans" cxnId="{22D6ECF2-4162-4FDD-816C-6AA6622BE043}">
      <dgm:prSet/>
      <dgm:spPr/>
      <dgm:t>
        <a:bodyPr/>
        <a:lstStyle/>
        <a:p>
          <a:endParaRPr lang="en-US"/>
        </a:p>
      </dgm:t>
    </dgm:pt>
    <dgm:pt modelId="{A41A1F2B-FB71-4918-91CF-6E23CE414183}">
      <dgm:prSet phldrT="[Text]" custT="1"/>
      <dgm:spPr/>
      <dgm:t>
        <a:bodyPr/>
        <a:lstStyle/>
        <a:p>
          <a:r>
            <a:rPr lang="en-US" sz="1400" i="1" kern="1200" dirty="0">
              <a:latin typeface="Georgia" panose="02040502050405020303" pitchFamily="18" charset="0"/>
              <a:ea typeface="+mn-ea"/>
              <a:cs typeface="+mn-cs"/>
            </a:rPr>
            <a:t>Calculate the number and occurrence of mission outcome per orbit type</a:t>
          </a:r>
        </a:p>
      </dgm:t>
    </dgm:pt>
    <dgm:pt modelId="{3611AE5F-424D-4303-91E6-4AF4E5A36F6B}" type="parTrans" cxnId="{0B4BC058-7970-4251-8E05-00B117D249CF}">
      <dgm:prSet/>
      <dgm:spPr/>
      <dgm:t>
        <a:bodyPr/>
        <a:lstStyle/>
        <a:p>
          <a:endParaRPr lang="en-US"/>
        </a:p>
      </dgm:t>
    </dgm:pt>
    <dgm:pt modelId="{17B90F8D-869E-4DCC-B1CA-195DC5DA4B12}" type="sibTrans" cxnId="{0B4BC058-7970-4251-8E05-00B117D249CF}">
      <dgm:prSet/>
      <dgm:spPr/>
      <dgm:t>
        <a:bodyPr/>
        <a:lstStyle/>
        <a:p>
          <a:endParaRPr lang="en-US"/>
        </a:p>
      </dgm:t>
    </dgm:pt>
    <dgm:pt modelId="{770A1542-1D53-48B7-B52B-6DE41A2B3601}">
      <dgm:prSet phldrT="[Text]" custT="1"/>
      <dgm:spPr/>
      <dgm:t>
        <a:bodyPr/>
        <a:lstStyle/>
        <a:p>
          <a:r>
            <a:rPr lang="en-US" sz="1800" i="1" kern="1200" dirty="0">
              <a:solidFill>
                <a:schemeClr val="accent6">
                  <a:lumMod val="50000"/>
                </a:schemeClr>
              </a:solidFill>
              <a:latin typeface="Georgia" panose="02040502050405020303" pitchFamily="18" charset="0"/>
              <a:ea typeface="+mn-ea"/>
              <a:cs typeface="+mn-cs"/>
            </a:rPr>
            <a:t>Create a landing outcome label from Outcome column</a:t>
          </a:r>
        </a:p>
      </dgm:t>
    </dgm:pt>
    <dgm:pt modelId="{97AD0ACE-1CCD-4D23-A74C-932F85487E19}" type="parTrans" cxnId="{80A70F6F-D77A-415C-923D-1069B61EBF4D}">
      <dgm:prSet/>
      <dgm:spPr/>
      <dgm:t>
        <a:bodyPr/>
        <a:lstStyle/>
        <a:p>
          <a:endParaRPr lang="en-US"/>
        </a:p>
      </dgm:t>
    </dgm:pt>
    <dgm:pt modelId="{25D31EF5-B752-47F0-AC8C-9009F88D415C}" type="sibTrans" cxnId="{80A70F6F-D77A-415C-923D-1069B61EBF4D}">
      <dgm:prSet/>
      <dgm:spPr/>
      <dgm:t>
        <a:bodyPr/>
        <a:lstStyle/>
        <a:p>
          <a:endParaRPr lang="en-US"/>
        </a:p>
      </dgm:t>
    </dgm:pt>
    <dgm:pt modelId="{90EA95D0-F596-4487-AD9F-9CB82DAC9A58}" type="pres">
      <dgm:prSet presAssocID="{FD1888C6-8D95-4EDE-9A30-89D1A6320D5A}" presName="Name0" presStyleCnt="0">
        <dgm:presLayoutVars>
          <dgm:chMax val="11"/>
          <dgm:chPref val="11"/>
          <dgm:dir/>
          <dgm:resizeHandles/>
        </dgm:presLayoutVars>
      </dgm:prSet>
      <dgm:spPr/>
    </dgm:pt>
    <dgm:pt modelId="{CCFAE591-2ABE-47A6-ACFF-604D606DCBA4}" type="pres">
      <dgm:prSet presAssocID="{770A1542-1D53-48B7-B52B-6DE41A2B3601}" presName="Accent4" presStyleCnt="0"/>
      <dgm:spPr/>
    </dgm:pt>
    <dgm:pt modelId="{7980D6A2-27F0-41DD-8F00-DFB74C5E8AD4}" type="pres">
      <dgm:prSet presAssocID="{770A1542-1D53-48B7-B52B-6DE41A2B3601}" presName="Accent" presStyleLbl="node1" presStyleIdx="0" presStyleCnt="4"/>
      <dgm:spPr/>
    </dgm:pt>
    <dgm:pt modelId="{FEBC11F9-6D9C-4B55-8D3C-B0EE49992FE9}" type="pres">
      <dgm:prSet presAssocID="{770A1542-1D53-48B7-B52B-6DE41A2B3601}" presName="ParentBackground4" presStyleCnt="0"/>
      <dgm:spPr/>
    </dgm:pt>
    <dgm:pt modelId="{72BB2FB8-B311-4861-9E52-E343A2D6EBCF}" type="pres">
      <dgm:prSet presAssocID="{770A1542-1D53-48B7-B52B-6DE41A2B3601}" presName="ParentBackground" presStyleLbl="fgAcc1" presStyleIdx="0" presStyleCnt="4"/>
      <dgm:spPr/>
    </dgm:pt>
    <dgm:pt modelId="{AE43AC51-344C-4AEA-BAFC-D5662DDD5B3F}" type="pres">
      <dgm:prSet presAssocID="{770A1542-1D53-48B7-B52B-6DE41A2B3601}" presName="Parent4" presStyleLbl="revTx" presStyleIdx="0" presStyleCnt="0">
        <dgm:presLayoutVars>
          <dgm:chMax val="1"/>
          <dgm:chPref val="1"/>
          <dgm:bulletEnabled val="1"/>
        </dgm:presLayoutVars>
      </dgm:prSet>
      <dgm:spPr/>
    </dgm:pt>
    <dgm:pt modelId="{AFA2808C-249C-40EC-8989-60095DDAD88F}" type="pres">
      <dgm:prSet presAssocID="{A41A1F2B-FB71-4918-91CF-6E23CE414183}" presName="Accent3" presStyleCnt="0"/>
      <dgm:spPr/>
    </dgm:pt>
    <dgm:pt modelId="{053BC7D0-B072-4B32-A572-D3ADCE5B51BD}" type="pres">
      <dgm:prSet presAssocID="{A41A1F2B-FB71-4918-91CF-6E23CE414183}" presName="Accent" presStyleLbl="node1" presStyleIdx="1" presStyleCnt="4"/>
      <dgm:spPr/>
    </dgm:pt>
    <dgm:pt modelId="{86776141-E579-4065-A1BD-EB416A919FE1}" type="pres">
      <dgm:prSet presAssocID="{A41A1F2B-FB71-4918-91CF-6E23CE414183}" presName="ParentBackground3" presStyleCnt="0"/>
      <dgm:spPr/>
    </dgm:pt>
    <dgm:pt modelId="{1F044B2B-68C2-4EDC-8830-0857360653DE}" type="pres">
      <dgm:prSet presAssocID="{A41A1F2B-FB71-4918-91CF-6E23CE414183}" presName="ParentBackground" presStyleLbl="fgAcc1" presStyleIdx="1" presStyleCnt="4"/>
      <dgm:spPr/>
    </dgm:pt>
    <dgm:pt modelId="{FCD3B948-5EC7-4EE8-9D12-B8B5A44960BC}" type="pres">
      <dgm:prSet presAssocID="{A41A1F2B-FB71-4918-91CF-6E23CE414183}" presName="Parent3" presStyleLbl="revTx" presStyleIdx="0" presStyleCnt="0">
        <dgm:presLayoutVars>
          <dgm:chMax val="1"/>
          <dgm:chPref val="1"/>
          <dgm:bulletEnabled val="1"/>
        </dgm:presLayoutVars>
      </dgm:prSet>
      <dgm:spPr/>
    </dgm:pt>
    <dgm:pt modelId="{C5C3A3C3-BC13-43C7-80DE-14D9929FBC1A}" type="pres">
      <dgm:prSet presAssocID="{87267A8A-8C01-4B15-9708-662958B00206}" presName="Accent2" presStyleCnt="0"/>
      <dgm:spPr/>
    </dgm:pt>
    <dgm:pt modelId="{DF13A20D-A05A-4C5A-B247-2CF71A205B24}" type="pres">
      <dgm:prSet presAssocID="{87267A8A-8C01-4B15-9708-662958B00206}" presName="Accent" presStyleLbl="node1" presStyleIdx="2" presStyleCnt="4"/>
      <dgm:spPr/>
    </dgm:pt>
    <dgm:pt modelId="{28479302-FD6D-4AF9-83C0-65F8FFEE6DC8}" type="pres">
      <dgm:prSet presAssocID="{87267A8A-8C01-4B15-9708-662958B00206}" presName="ParentBackground2" presStyleCnt="0"/>
      <dgm:spPr/>
    </dgm:pt>
    <dgm:pt modelId="{AA726183-039F-411E-A99B-E01E37DC169F}" type="pres">
      <dgm:prSet presAssocID="{87267A8A-8C01-4B15-9708-662958B00206}" presName="ParentBackground" presStyleLbl="fgAcc1" presStyleIdx="2" presStyleCnt="4" custScaleX="107169"/>
      <dgm:spPr/>
    </dgm:pt>
    <dgm:pt modelId="{892DFED3-485A-48EF-AE92-426BB28F3CF1}" type="pres">
      <dgm:prSet presAssocID="{87267A8A-8C01-4B15-9708-662958B00206}" presName="Parent2" presStyleLbl="revTx" presStyleIdx="0" presStyleCnt="0">
        <dgm:presLayoutVars>
          <dgm:chMax val="1"/>
          <dgm:chPref val="1"/>
          <dgm:bulletEnabled val="1"/>
        </dgm:presLayoutVars>
      </dgm:prSet>
      <dgm:spPr/>
    </dgm:pt>
    <dgm:pt modelId="{5D3E4821-609C-4D1B-8A55-2FB6C814A9BC}" type="pres">
      <dgm:prSet presAssocID="{AFA0E84A-ED9A-46F7-BF37-2C2312E26F76}" presName="Accent1" presStyleCnt="0"/>
      <dgm:spPr/>
    </dgm:pt>
    <dgm:pt modelId="{7A23D166-BBCA-49B5-B975-F39451168049}" type="pres">
      <dgm:prSet presAssocID="{AFA0E84A-ED9A-46F7-BF37-2C2312E26F76}" presName="Accent" presStyleLbl="node1" presStyleIdx="3" presStyleCnt="4"/>
      <dgm:spPr/>
    </dgm:pt>
    <dgm:pt modelId="{CC78AD1B-8FAB-4CFC-8D39-14CBE11D495A}" type="pres">
      <dgm:prSet presAssocID="{AFA0E84A-ED9A-46F7-BF37-2C2312E26F76}" presName="ParentBackground1" presStyleCnt="0"/>
      <dgm:spPr/>
    </dgm:pt>
    <dgm:pt modelId="{A90670C6-3A40-4726-AA35-037C38AB98BF}" type="pres">
      <dgm:prSet presAssocID="{AFA0E84A-ED9A-46F7-BF37-2C2312E26F76}" presName="ParentBackground" presStyleLbl="fgAcc1" presStyleIdx="3" presStyleCnt="4" custScaleX="105700"/>
      <dgm:spPr/>
    </dgm:pt>
    <dgm:pt modelId="{B025CA94-DDC5-42A6-9742-53664B4CA88B}" type="pres">
      <dgm:prSet presAssocID="{AFA0E84A-ED9A-46F7-BF37-2C2312E26F76}" presName="Parent1" presStyleLbl="revTx" presStyleIdx="0" presStyleCnt="0">
        <dgm:presLayoutVars>
          <dgm:chMax val="1"/>
          <dgm:chPref val="1"/>
          <dgm:bulletEnabled val="1"/>
        </dgm:presLayoutVars>
      </dgm:prSet>
      <dgm:spPr/>
    </dgm:pt>
  </dgm:ptLst>
  <dgm:cxnLst>
    <dgm:cxn modelId="{964E5D14-8E9D-4AB7-8EEB-333E642657D3}" type="presOf" srcId="{770A1542-1D53-48B7-B52B-6DE41A2B3601}" destId="{72BB2FB8-B311-4861-9E52-E343A2D6EBCF}" srcOrd="0" destOrd="0" presId="urn:microsoft.com/office/officeart/2011/layout/CircleProcess"/>
    <dgm:cxn modelId="{ACEB2924-90B2-493E-9DA0-6E6F9775FE71}" type="presOf" srcId="{FD1888C6-8D95-4EDE-9A30-89D1A6320D5A}" destId="{90EA95D0-F596-4487-AD9F-9CB82DAC9A58}" srcOrd="0" destOrd="0" presId="urn:microsoft.com/office/officeart/2011/layout/CircleProcess"/>
    <dgm:cxn modelId="{63B4C430-9DD2-469C-B38C-DF07213F2D03}" type="presOf" srcId="{AFA0E84A-ED9A-46F7-BF37-2C2312E26F76}" destId="{B025CA94-DDC5-42A6-9742-53664B4CA88B}" srcOrd="1" destOrd="0" presId="urn:microsoft.com/office/officeart/2011/layout/CircleProcess"/>
    <dgm:cxn modelId="{05819243-DB60-459E-B59D-6D2F59BF45D4}" type="presOf" srcId="{87267A8A-8C01-4B15-9708-662958B00206}" destId="{AA726183-039F-411E-A99B-E01E37DC169F}" srcOrd="0" destOrd="0" presId="urn:microsoft.com/office/officeart/2011/layout/CircleProcess"/>
    <dgm:cxn modelId="{80A70F6F-D77A-415C-923D-1069B61EBF4D}" srcId="{FD1888C6-8D95-4EDE-9A30-89D1A6320D5A}" destId="{770A1542-1D53-48B7-B52B-6DE41A2B3601}" srcOrd="3" destOrd="0" parTransId="{97AD0ACE-1CCD-4D23-A74C-932F85487E19}" sibTransId="{25D31EF5-B752-47F0-AC8C-9009F88D415C}"/>
    <dgm:cxn modelId="{C28E4172-061F-49C9-8DBA-DE3953D2B23D}" type="presOf" srcId="{87267A8A-8C01-4B15-9708-662958B00206}" destId="{892DFED3-485A-48EF-AE92-426BB28F3CF1}" srcOrd="1" destOrd="0" presId="urn:microsoft.com/office/officeart/2011/layout/CircleProcess"/>
    <dgm:cxn modelId="{0B4BC058-7970-4251-8E05-00B117D249CF}" srcId="{FD1888C6-8D95-4EDE-9A30-89D1A6320D5A}" destId="{A41A1F2B-FB71-4918-91CF-6E23CE414183}" srcOrd="2" destOrd="0" parTransId="{3611AE5F-424D-4303-91E6-4AF4E5A36F6B}" sibTransId="{17B90F8D-869E-4DCC-B1CA-195DC5DA4B12}"/>
    <dgm:cxn modelId="{2FB5E078-7C26-46D0-AC10-3BC79F708BF0}" srcId="{FD1888C6-8D95-4EDE-9A30-89D1A6320D5A}" destId="{AFA0E84A-ED9A-46F7-BF37-2C2312E26F76}" srcOrd="0" destOrd="0" parTransId="{085594E0-5217-4094-9500-68FFD2BF7AF5}" sibTransId="{89BC5A41-BD27-464D-B2FE-2B4726E34E92}"/>
    <dgm:cxn modelId="{9F0FDC93-BBB0-46D9-90E7-534528E19005}" type="presOf" srcId="{A41A1F2B-FB71-4918-91CF-6E23CE414183}" destId="{FCD3B948-5EC7-4EE8-9D12-B8B5A44960BC}" srcOrd="1" destOrd="0" presId="urn:microsoft.com/office/officeart/2011/layout/CircleProcess"/>
    <dgm:cxn modelId="{CD89B994-AF80-48BA-8567-15EC74AF9A80}" type="presOf" srcId="{770A1542-1D53-48B7-B52B-6DE41A2B3601}" destId="{AE43AC51-344C-4AEA-BAFC-D5662DDD5B3F}" srcOrd="1" destOrd="0" presId="urn:microsoft.com/office/officeart/2011/layout/CircleProcess"/>
    <dgm:cxn modelId="{257C97E4-4B05-4DBE-BD55-910487541DD5}" type="presOf" srcId="{AFA0E84A-ED9A-46F7-BF37-2C2312E26F76}" destId="{A90670C6-3A40-4726-AA35-037C38AB98BF}" srcOrd="0" destOrd="0" presId="urn:microsoft.com/office/officeart/2011/layout/CircleProcess"/>
    <dgm:cxn modelId="{FA52CCE5-E195-4DDA-984C-DA4C1897698A}" type="presOf" srcId="{A41A1F2B-FB71-4918-91CF-6E23CE414183}" destId="{1F044B2B-68C2-4EDC-8830-0857360653DE}" srcOrd="0" destOrd="0" presId="urn:microsoft.com/office/officeart/2011/layout/CircleProcess"/>
    <dgm:cxn modelId="{22D6ECF2-4162-4FDD-816C-6AA6622BE043}" srcId="{FD1888C6-8D95-4EDE-9A30-89D1A6320D5A}" destId="{87267A8A-8C01-4B15-9708-662958B00206}" srcOrd="1" destOrd="0" parTransId="{1FAB7CD4-DD8E-4B88-B39F-D46E4F13C4C3}" sibTransId="{48D0E331-D2C8-4CF1-923C-41228094AC73}"/>
    <dgm:cxn modelId="{4230106F-0E1A-4751-927E-16A74257ED3F}" type="presParOf" srcId="{90EA95D0-F596-4487-AD9F-9CB82DAC9A58}" destId="{CCFAE591-2ABE-47A6-ACFF-604D606DCBA4}" srcOrd="0" destOrd="0" presId="urn:microsoft.com/office/officeart/2011/layout/CircleProcess"/>
    <dgm:cxn modelId="{9706B280-9EAC-4A98-967B-168BB31B5BD5}" type="presParOf" srcId="{CCFAE591-2ABE-47A6-ACFF-604D606DCBA4}" destId="{7980D6A2-27F0-41DD-8F00-DFB74C5E8AD4}" srcOrd="0" destOrd="0" presId="urn:microsoft.com/office/officeart/2011/layout/CircleProcess"/>
    <dgm:cxn modelId="{1861CF44-9B3B-4453-B211-CCF4E56641B8}" type="presParOf" srcId="{90EA95D0-F596-4487-AD9F-9CB82DAC9A58}" destId="{FEBC11F9-6D9C-4B55-8D3C-B0EE49992FE9}" srcOrd="1" destOrd="0" presId="urn:microsoft.com/office/officeart/2011/layout/CircleProcess"/>
    <dgm:cxn modelId="{2052FC27-E707-4FE0-BCE9-BF9108CB215F}" type="presParOf" srcId="{FEBC11F9-6D9C-4B55-8D3C-B0EE49992FE9}" destId="{72BB2FB8-B311-4861-9E52-E343A2D6EBCF}" srcOrd="0" destOrd="0" presId="urn:microsoft.com/office/officeart/2011/layout/CircleProcess"/>
    <dgm:cxn modelId="{B9B8138C-7004-4F1A-A1F9-5CE05931494B}" type="presParOf" srcId="{90EA95D0-F596-4487-AD9F-9CB82DAC9A58}" destId="{AE43AC51-344C-4AEA-BAFC-D5662DDD5B3F}" srcOrd="2" destOrd="0" presId="urn:microsoft.com/office/officeart/2011/layout/CircleProcess"/>
    <dgm:cxn modelId="{EB2CBD50-38AD-4468-8656-AF94FF26A498}" type="presParOf" srcId="{90EA95D0-F596-4487-AD9F-9CB82DAC9A58}" destId="{AFA2808C-249C-40EC-8989-60095DDAD88F}" srcOrd="3" destOrd="0" presId="urn:microsoft.com/office/officeart/2011/layout/CircleProcess"/>
    <dgm:cxn modelId="{7926C9B7-6C48-417E-85AE-3E7C7738BF9B}" type="presParOf" srcId="{AFA2808C-249C-40EC-8989-60095DDAD88F}" destId="{053BC7D0-B072-4B32-A572-D3ADCE5B51BD}" srcOrd="0" destOrd="0" presId="urn:microsoft.com/office/officeart/2011/layout/CircleProcess"/>
    <dgm:cxn modelId="{48337F5A-3DF4-4093-8222-F84937333958}" type="presParOf" srcId="{90EA95D0-F596-4487-AD9F-9CB82DAC9A58}" destId="{86776141-E579-4065-A1BD-EB416A919FE1}" srcOrd="4" destOrd="0" presId="urn:microsoft.com/office/officeart/2011/layout/CircleProcess"/>
    <dgm:cxn modelId="{74CAA261-4BD3-4A42-8F38-5CEC017934C7}" type="presParOf" srcId="{86776141-E579-4065-A1BD-EB416A919FE1}" destId="{1F044B2B-68C2-4EDC-8830-0857360653DE}" srcOrd="0" destOrd="0" presId="urn:microsoft.com/office/officeart/2011/layout/CircleProcess"/>
    <dgm:cxn modelId="{9CFD1F41-55F4-482A-ABBA-562CACEF2100}" type="presParOf" srcId="{90EA95D0-F596-4487-AD9F-9CB82DAC9A58}" destId="{FCD3B948-5EC7-4EE8-9D12-B8B5A44960BC}" srcOrd="5" destOrd="0" presId="urn:microsoft.com/office/officeart/2011/layout/CircleProcess"/>
    <dgm:cxn modelId="{4401AC46-1199-4774-9CDE-134E148C3546}" type="presParOf" srcId="{90EA95D0-F596-4487-AD9F-9CB82DAC9A58}" destId="{C5C3A3C3-BC13-43C7-80DE-14D9929FBC1A}" srcOrd="6" destOrd="0" presId="urn:microsoft.com/office/officeart/2011/layout/CircleProcess"/>
    <dgm:cxn modelId="{3AF5D090-8C1E-4A73-8ECB-5A9DB2AFC54C}" type="presParOf" srcId="{C5C3A3C3-BC13-43C7-80DE-14D9929FBC1A}" destId="{DF13A20D-A05A-4C5A-B247-2CF71A205B24}" srcOrd="0" destOrd="0" presId="urn:microsoft.com/office/officeart/2011/layout/CircleProcess"/>
    <dgm:cxn modelId="{2F16DF47-CD62-4A79-B275-4CD86595FFF7}" type="presParOf" srcId="{90EA95D0-F596-4487-AD9F-9CB82DAC9A58}" destId="{28479302-FD6D-4AF9-83C0-65F8FFEE6DC8}" srcOrd="7" destOrd="0" presId="urn:microsoft.com/office/officeart/2011/layout/CircleProcess"/>
    <dgm:cxn modelId="{AF1C385C-5837-4748-A1D3-336C6FCAC13E}" type="presParOf" srcId="{28479302-FD6D-4AF9-83C0-65F8FFEE6DC8}" destId="{AA726183-039F-411E-A99B-E01E37DC169F}" srcOrd="0" destOrd="0" presId="urn:microsoft.com/office/officeart/2011/layout/CircleProcess"/>
    <dgm:cxn modelId="{53A7E5E6-55CC-4CEF-BEFF-A897AF20335D}" type="presParOf" srcId="{90EA95D0-F596-4487-AD9F-9CB82DAC9A58}" destId="{892DFED3-485A-48EF-AE92-426BB28F3CF1}" srcOrd="8" destOrd="0" presId="urn:microsoft.com/office/officeart/2011/layout/CircleProcess"/>
    <dgm:cxn modelId="{69700BD4-97A6-4202-B991-A5347659E7C0}" type="presParOf" srcId="{90EA95D0-F596-4487-AD9F-9CB82DAC9A58}" destId="{5D3E4821-609C-4D1B-8A55-2FB6C814A9BC}" srcOrd="9" destOrd="0" presId="urn:microsoft.com/office/officeart/2011/layout/CircleProcess"/>
    <dgm:cxn modelId="{9430F837-175B-41B2-AC5F-A937FF07A627}" type="presParOf" srcId="{5D3E4821-609C-4D1B-8A55-2FB6C814A9BC}" destId="{7A23D166-BBCA-49B5-B975-F39451168049}" srcOrd="0" destOrd="0" presId="urn:microsoft.com/office/officeart/2011/layout/CircleProcess"/>
    <dgm:cxn modelId="{91A7DDD9-C9FC-4BF1-9E6B-EA61BCBF93F6}" type="presParOf" srcId="{90EA95D0-F596-4487-AD9F-9CB82DAC9A58}" destId="{CC78AD1B-8FAB-4CFC-8D39-14CBE11D495A}" srcOrd="10" destOrd="0" presId="urn:microsoft.com/office/officeart/2011/layout/CircleProcess"/>
    <dgm:cxn modelId="{F518B85B-6B1F-44A5-B297-9E0B2D7D07A0}" type="presParOf" srcId="{CC78AD1B-8FAB-4CFC-8D39-14CBE11D495A}" destId="{A90670C6-3A40-4726-AA35-037C38AB98BF}" srcOrd="0" destOrd="0" presId="urn:microsoft.com/office/officeart/2011/layout/CircleProcess"/>
    <dgm:cxn modelId="{C408223E-0FD1-44CE-A3FF-75B57137C82D}" type="presParOf" srcId="{90EA95D0-F596-4487-AD9F-9CB82DAC9A58}" destId="{B025CA94-DDC5-42A6-9742-53664B4CA88B}" srcOrd="11"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BDAE97-6B8F-4976-9E92-163E33DD37E3}" type="doc">
      <dgm:prSet loTypeId="urn:microsoft.com/office/officeart/2005/8/layout/hProcess9" loCatId="process" qsTypeId="urn:microsoft.com/office/officeart/2005/8/quickstyle/3d1" qsCatId="3D" csTypeId="urn:microsoft.com/office/officeart/2005/8/colors/colorful5" csCatId="colorful" phldr="1"/>
      <dgm:spPr/>
    </dgm:pt>
    <dgm:pt modelId="{4877A330-4783-4E91-A7E7-660D689CDBF5}">
      <dgm:prSet phldrT="[Text]" custT="1"/>
      <dgm:spPr>
        <a:solidFill>
          <a:schemeClr val="accent1">
            <a:lumMod val="40000"/>
            <a:lumOff val="60000"/>
          </a:schemeClr>
        </a:solidFill>
      </dgm:spPr>
      <dgm:t>
        <a:bodyPr/>
        <a:lstStyle/>
        <a:p>
          <a:r>
            <a:rPr lang="en-US" sz="2000" kern="1200" dirty="0">
              <a:solidFill>
                <a:schemeClr val="tx1"/>
              </a:solidFill>
              <a:latin typeface="Georgia" panose="02040502050405020303" pitchFamily="18" charset="0"/>
              <a:ea typeface="+mn-ea"/>
              <a:cs typeface="+mn-cs"/>
            </a:rPr>
            <a:t>Data preparation </a:t>
          </a:r>
        </a:p>
        <a:p>
          <a:r>
            <a:rPr lang="en-US" sz="2000" kern="1200" dirty="0">
              <a:solidFill>
                <a:schemeClr val="tx1"/>
              </a:solidFill>
              <a:latin typeface="Georgia" panose="02040502050405020303" pitchFamily="18" charset="0"/>
              <a:ea typeface="+mn-ea"/>
              <a:cs typeface="+mn-cs"/>
            </a:rPr>
            <a:t>and </a:t>
          </a:r>
        </a:p>
        <a:p>
          <a:r>
            <a:rPr lang="en-US" sz="2000" kern="1200" dirty="0">
              <a:solidFill>
                <a:schemeClr val="tx1"/>
              </a:solidFill>
              <a:latin typeface="Georgia" panose="02040502050405020303" pitchFamily="18" charset="0"/>
              <a:ea typeface="+mn-ea"/>
              <a:cs typeface="+mn-cs"/>
            </a:rPr>
            <a:t>standardization</a:t>
          </a:r>
        </a:p>
      </dgm:t>
    </dgm:pt>
    <dgm:pt modelId="{A38342F4-8877-4829-8B5F-BEFEA8310449}" type="parTrans" cxnId="{52DA903C-7C65-431B-BFD4-0E4B1CDEB399}">
      <dgm:prSet/>
      <dgm:spPr/>
      <dgm:t>
        <a:bodyPr/>
        <a:lstStyle/>
        <a:p>
          <a:endParaRPr lang="en-US"/>
        </a:p>
      </dgm:t>
    </dgm:pt>
    <dgm:pt modelId="{C6EEEDCC-7A8A-435D-8B56-A2B967E349D4}" type="sibTrans" cxnId="{52DA903C-7C65-431B-BFD4-0E4B1CDEB399}">
      <dgm:prSet/>
      <dgm:spPr/>
      <dgm:t>
        <a:bodyPr/>
        <a:lstStyle/>
        <a:p>
          <a:endParaRPr lang="en-US"/>
        </a:p>
      </dgm:t>
    </dgm:pt>
    <dgm:pt modelId="{1E081610-D682-4040-9AF7-00D7BA3CDB01}">
      <dgm:prSet phldrT="[Text]" custT="1"/>
      <dgm:spPr>
        <a:solidFill>
          <a:schemeClr val="accent1">
            <a:lumMod val="60000"/>
            <a:lumOff val="40000"/>
          </a:schemeClr>
        </a:solidFill>
      </dgm:spPr>
      <dgm:t>
        <a:bodyPr/>
        <a:lstStyle/>
        <a:p>
          <a:r>
            <a:rPr lang="en-US" sz="2000" kern="1200" dirty="0">
              <a:solidFill>
                <a:prstClr val="black"/>
              </a:solidFill>
              <a:latin typeface="Georgia" panose="02040502050405020303" pitchFamily="18" charset="0"/>
              <a:ea typeface="+mn-ea"/>
              <a:cs typeface="+mn-cs"/>
            </a:rPr>
            <a:t>Test of each model </a:t>
          </a:r>
        </a:p>
        <a:p>
          <a:r>
            <a:rPr lang="en-US" sz="2000" kern="1200" dirty="0">
              <a:solidFill>
                <a:prstClr val="black"/>
              </a:solidFill>
              <a:latin typeface="Georgia" panose="02040502050405020303" pitchFamily="18" charset="0"/>
              <a:ea typeface="+mn-ea"/>
              <a:cs typeface="+mn-cs"/>
            </a:rPr>
            <a:t>with combinations of </a:t>
          </a:r>
        </a:p>
        <a:p>
          <a:r>
            <a:rPr lang="en-US" sz="2000" kern="1200" dirty="0">
              <a:solidFill>
                <a:prstClr val="black"/>
              </a:solidFill>
              <a:latin typeface="Georgia" panose="02040502050405020303" pitchFamily="18" charset="0"/>
              <a:ea typeface="+mn-ea"/>
              <a:cs typeface="+mn-cs"/>
            </a:rPr>
            <a:t>hyperparameters</a:t>
          </a:r>
        </a:p>
      </dgm:t>
    </dgm:pt>
    <dgm:pt modelId="{B9A23FE8-D553-41F1-AA0B-23E52EE2FFC0}" type="parTrans" cxnId="{6F847B8B-ABAA-47D3-82FB-63D6BEB781C2}">
      <dgm:prSet/>
      <dgm:spPr/>
      <dgm:t>
        <a:bodyPr/>
        <a:lstStyle/>
        <a:p>
          <a:endParaRPr lang="en-US"/>
        </a:p>
      </dgm:t>
    </dgm:pt>
    <dgm:pt modelId="{99AD82A4-664D-475A-BA91-A0BEDE2EE804}" type="sibTrans" cxnId="{6F847B8B-ABAA-47D3-82FB-63D6BEB781C2}">
      <dgm:prSet/>
      <dgm:spPr/>
      <dgm:t>
        <a:bodyPr/>
        <a:lstStyle/>
        <a:p>
          <a:endParaRPr lang="en-US"/>
        </a:p>
      </dgm:t>
    </dgm:pt>
    <dgm:pt modelId="{9D3B6B8A-BE80-47C6-BFAC-1C61C4513885}">
      <dgm:prSet phldrT="[Text]" custT="1"/>
      <dgm:spPr>
        <a:solidFill>
          <a:schemeClr val="accent1">
            <a:lumMod val="75000"/>
          </a:schemeClr>
        </a:solidFill>
      </dgm:spPr>
      <dgm:t>
        <a:bodyPr/>
        <a:lstStyle/>
        <a:p>
          <a:r>
            <a:rPr lang="en-US" sz="2000" kern="1200" dirty="0">
              <a:solidFill>
                <a:prstClr val="black"/>
              </a:solidFill>
              <a:latin typeface="Georgia" panose="02040502050405020303" pitchFamily="18" charset="0"/>
              <a:ea typeface="+mn-ea"/>
              <a:cs typeface="+mn-cs"/>
            </a:rPr>
            <a:t>Comparison of </a:t>
          </a:r>
        </a:p>
        <a:p>
          <a:r>
            <a:rPr lang="en-US" sz="2000" kern="1200" dirty="0">
              <a:solidFill>
                <a:prstClr val="black"/>
              </a:solidFill>
              <a:latin typeface="Georgia" panose="02040502050405020303" pitchFamily="18" charset="0"/>
              <a:ea typeface="+mn-ea"/>
              <a:cs typeface="+mn-cs"/>
            </a:rPr>
            <a:t>results</a:t>
          </a:r>
        </a:p>
      </dgm:t>
    </dgm:pt>
    <dgm:pt modelId="{12FA8039-0977-4A67-9941-FBA1B890A13C}" type="parTrans" cxnId="{921A622A-FA34-4586-98EB-29578A8018D9}">
      <dgm:prSet/>
      <dgm:spPr/>
      <dgm:t>
        <a:bodyPr/>
        <a:lstStyle/>
        <a:p>
          <a:endParaRPr lang="en-US"/>
        </a:p>
      </dgm:t>
    </dgm:pt>
    <dgm:pt modelId="{98D74FD2-6B20-48C5-AE79-B599E387943F}" type="sibTrans" cxnId="{921A622A-FA34-4586-98EB-29578A8018D9}">
      <dgm:prSet/>
      <dgm:spPr/>
      <dgm:t>
        <a:bodyPr/>
        <a:lstStyle/>
        <a:p>
          <a:endParaRPr lang="en-US"/>
        </a:p>
      </dgm:t>
    </dgm:pt>
    <dgm:pt modelId="{C467AD50-644D-4395-9397-A477AB12EF0C}" type="pres">
      <dgm:prSet presAssocID="{93BDAE97-6B8F-4976-9E92-163E33DD37E3}" presName="CompostProcess" presStyleCnt="0">
        <dgm:presLayoutVars>
          <dgm:dir/>
          <dgm:resizeHandles val="exact"/>
        </dgm:presLayoutVars>
      </dgm:prSet>
      <dgm:spPr/>
    </dgm:pt>
    <dgm:pt modelId="{50F77C04-F0AF-4995-AAA9-4288D3CB8530}" type="pres">
      <dgm:prSet presAssocID="{93BDAE97-6B8F-4976-9E92-163E33DD37E3}" presName="arrow" presStyleLbl="bgShp" presStyleIdx="0" presStyleCnt="1"/>
      <dgm:spPr>
        <a:solidFill>
          <a:schemeClr val="tx1">
            <a:lumMod val="95000"/>
            <a:lumOff val="5000"/>
          </a:schemeClr>
        </a:solidFill>
      </dgm:spPr>
    </dgm:pt>
    <dgm:pt modelId="{3FEE9CB6-B0D5-4A66-8990-DDD282F7E967}" type="pres">
      <dgm:prSet presAssocID="{93BDAE97-6B8F-4976-9E92-163E33DD37E3}" presName="linearProcess" presStyleCnt="0"/>
      <dgm:spPr/>
    </dgm:pt>
    <dgm:pt modelId="{D3847F9D-A490-4FD6-89D0-96E5429AF6C8}" type="pres">
      <dgm:prSet presAssocID="{4877A330-4783-4E91-A7E7-660D689CDBF5}" presName="textNode" presStyleLbl="node1" presStyleIdx="0" presStyleCnt="3" custScaleX="111728">
        <dgm:presLayoutVars>
          <dgm:bulletEnabled val="1"/>
        </dgm:presLayoutVars>
      </dgm:prSet>
      <dgm:spPr/>
    </dgm:pt>
    <dgm:pt modelId="{A4F11318-E682-41F7-B2FE-E679FDCDBBF0}" type="pres">
      <dgm:prSet presAssocID="{C6EEEDCC-7A8A-435D-8B56-A2B967E349D4}" presName="sibTrans" presStyleCnt="0"/>
      <dgm:spPr/>
    </dgm:pt>
    <dgm:pt modelId="{EAD3F81A-CBCA-4072-B19E-1E8E4D1B09F9}" type="pres">
      <dgm:prSet presAssocID="{1E081610-D682-4040-9AF7-00D7BA3CDB01}" presName="textNode" presStyleLbl="node1" presStyleIdx="1" presStyleCnt="3" custScaleX="124665">
        <dgm:presLayoutVars>
          <dgm:bulletEnabled val="1"/>
        </dgm:presLayoutVars>
      </dgm:prSet>
      <dgm:spPr/>
    </dgm:pt>
    <dgm:pt modelId="{8ECB17ED-1B45-420D-BECE-7AF2B493D52D}" type="pres">
      <dgm:prSet presAssocID="{99AD82A4-664D-475A-BA91-A0BEDE2EE804}" presName="sibTrans" presStyleCnt="0"/>
      <dgm:spPr/>
    </dgm:pt>
    <dgm:pt modelId="{224C18D8-BC85-4D43-A1B9-029F5F77C722}" type="pres">
      <dgm:prSet presAssocID="{9D3B6B8A-BE80-47C6-BFAC-1C61C4513885}" presName="textNode" presStyleLbl="node1" presStyleIdx="2" presStyleCnt="3" custScaleX="115869">
        <dgm:presLayoutVars>
          <dgm:bulletEnabled val="1"/>
        </dgm:presLayoutVars>
      </dgm:prSet>
      <dgm:spPr/>
    </dgm:pt>
  </dgm:ptLst>
  <dgm:cxnLst>
    <dgm:cxn modelId="{921A622A-FA34-4586-98EB-29578A8018D9}" srcId="{93BDAE97-6B8F-4976-9E92-163E33DD37E3}" destId="{9D3B6B8A-BE80-47C6-BFAC-1C61C4513885}" srcOrd="2" destOrd="0" parTransId="{12FA8039-0977-4A67-9941-FBA1B890A13C}" sibTransId="{98D74FD2-6B20-48C5-AE79-B599E387943F}"/>
    <dgm:cxn modelId="{74DAA22E-87CA-45D1-BAD7-1BB185A53BDD}" type="presOf" srcId="{9D3B6B8A-BE80-47C6-BFAC-1C61C4513885}" destId="{224C18D8-BC85-4D43-A1B9-029F5F77C722}" srcOrd="0" destOrd="0" presId="urn:microsoft.com/office/officeart/2005/8/layout/hProcess9"/>
    <dgm:cxn modelId="{52DA903C-7C65-431B-BFD4-0E4B1CDEB399}" srcId="{93BDAE97-6B8F-4976-9E92-163E33DD37E3}" destId="{4877A330-4783-4E91-A7E7-660D689CDBF5}" srcOrd="0" destOrd="0" parTransId="{A38342F4-8877-4829-8B5F-BEFEA8310449}" sibTransId="{C6EEEDCC-7A8A-435D-8B56-A2B967E349D4}"/>
    <dgm:cxn modelId="{9062AE65-7541-4B59-ADE5-9EDB25469E6F}" type="presOf" srcId="{93BDAE97-6B8F-4976-9E92-163E33DD37E3}" destId="{C467AD50-644D-4395-9397-A477AB12EF0C}" srcOrd="0" destOrd="0" presId="urn:microsoft.com/office/officeart/2005/8/layout/hProcess9"/>
    <dgm:cxn modelId="{6F847B8B-ABAA-47D3-82FB-63D6BEB781C2}" srcId="{93BDAE97-6B8F-4976-9E92-163E33DD37E3}" destId="{1E081610-D682-4040-9AF7-00D7BA3CDB01}" srcOrd="1" destOrd="0" parTransId="{B9A23FE8-D553-41F1-AA0B-23E52EE2FFC0}" sibTransId="{99AD82A4-664D-475A-BA91-A0BEDE2EE804}"/>
    <dgm:cxn modelId="{7BA7DA9C-C5F6-47DE-A828-7A83D7969CFB}" type="presOf" srcId="{1E081610-D682-4040-9AF7-00D7BA3CDB01}" destId="{EAD3F81A-CBCA-4072-B19E-1E8E4D1B09F9}" srcOrd="0" destOrd="0" presId="urn:microsoft.com/office/officeart/2005/8/layout/hProcess9"/>
    <dgm:cxn modelId="{D870D6D7-2086-40DA-8EC1-A35562F69E20}" type="presOf" srcId="{4877A330-4783-4E91-A7E7-660D689CDBF5}" destId="{D3847F9D-A490-4FD6-89D0-96E5429AF6C8}" srcOrd="0" destOrd="0" presId="urn:microsoft.com/office/officeart/2005/8/layout/hProcess9"/>
    <dgm:cxn modelId="{BCE6CF62-322E-41AB-93DE-B68756814118}" type="presParOf" srcId="{C467AD50-644D-4395-9397-A477AB12EF0C}" destId="{50F77C04-F0AF-4995-AAA9-4288D3CB8530}" srcOrd="0" destOrd="0" presId="urn:microsoft.com/office/officeart/2005/8/layout/hProcess9"/>
    <dgm:cxn modelId="{E6754A0B-D697-43B9-82DF-5F32B533FE6B}" type="presParOf" srcId="{C467AD50-644D-4395-9397-A477AB12EF0C}" destId="{3FEE9CB6-B0D5-4A66-8990-DDD282F7E967}" srcOrd="1" destOrd="0" presId="urn:microsoft.com/office/officeart/2005/8/layout/hProcess9"/>
    <dgm:cxn modelId="{D6530742-31CD-4958-BB2B-30F8A9773579}" type="presParOf" srcId="{3FEE9CB6-B0D5-4A66-8990-DDD282F7E967}" destId="{D3847F9D-A490-4FD6-89D0-96E5429AF6C8}" srcOrd="0" destOrd="0" presId="urn:microsoft.com/office/officeart/2005/8/layout/hProcess9"/>
    <dgm:cxn modelId="{79092632-F03E-47F3-AA34-C3747E9A9339}" type="presParOf" srcId="{3FEE9CB6-B0D5-4A66-8990-DDD282F7E967}" destId="{A4F11318-E682-41F7-B2FE-E679FDCDBBF0}" srcOrd="1" destOrd="0" presId="urn:microsoft.com/office/officeart/2005/8/layout/hProcess9"/>
    <dgm:cxn modelId="{8984A403-8555-4E51-BA7C-2657683EBF5C}" type="presParOf" srcId="{3FEE9CB6-B0D5-4A66-8990-DDD282F7E967}" destId="{EAD3F81A-CBCA-4072-B19E-1E8E4D1B09F9}" srcOrd="2" destOrd="0" presId="urn:microsoft.com/office/officeart/2005/8/layout/hProcess9"/>
    <dgm:cxn modelId="{62983F28-30E9-4575-9C75-91971BA9C83E}" type="presParOf" srcId="{3FEE9CB6-B0D5-4A66-8990-DDD282F7E967}" destId="{8ECB17ED-1B45-420D-BECE-7AF2B493D52D}" srcOrd="3" destOrd="0" presId="urn:microsoft.com/office/officeart/2005/8/layout/hProcess9"/>
    <dgm:cxn modelId="{9A6507A8-11C5-4D57-8939-F667FC8D8A8B}" type="presParOf" srcId="{3FEE9CB6-B0D5-4A66-8990-DDD282F7E967}" destId="{224C18D8-BC85-4D43-A1B9-029F5F77C722}"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0D6A2-27F0-41DD-8F00-DFB74C5E8AD4}">
      <dsp:nvSpPr>
        <dsp:cNvPr id="0" name=""/>
        <dsp:cNvSpPr/>
      </dsp:nvSpPr>
      <dsp:spPr>
        <a:xfrm>
          <a:off x="6719726" y="699253"/>
          <a:ext cx="1833374" cy="183346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B2FB8-B311-4861-9E52-E343A2D6EBCF}">
      <dsp:nvSpPr>
        <dsp:cNvPr id="0" name=""/>
        <dsp:cNvSpPr/>
      </dsp:nvSpPr>
      <dsp:spPr>
        <a:xfrm>
          <a:off x="6781048" y="760379"/>
          <a:ext cx="1711516" cy="1711215"/>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i="1" kern="1200" dirty="0">
              <a:solidFill>
                <a:schemeClr val="accent6">
                  <a:lumMod val="50000"/>
                </a:schemeClr>
              </a:solidFill>
              <a:latin typeface="Georgia" panose="02040502050405020303" pitchFamily="18" charset="0"/>
              <a:ea typeface="+mn-ea"/>
              <a:cs typeface="+mn-cs"/>
            </a:rPr>
            <a:t>Create a landing outcome label from Outcome column</a:t>
          </a:r>
        </a:p>
      </dsp:txBody>
      <dsp:txXfrm>
        <a:off x="7025551" y="1004884"/>
        <a:ext cx="1222511" cy="1222205"/>
      </dsp:txXfrm>
    </dsp:sp>
    <dsp:sp modelId="{053BC7D0-B072-4B32-A572-D3ADCE5B51BD}">
      <dsp:nvSpPr>
        <dsp:cNvPr id="0" name=""/>
        <dsp:cNvSpPr/>
      </dsp:nvSpPr>
      <dsp:spPr>
        <a:xfrm rot="2700000">
          <a:off x="4817153" y="699124"/>
          <a:ext cx="1833404" cy="1833404"/>
        </a:xfrm>
        <a:prstGeom prst="teardrop">
          <a:avLst>
            <a:gd name="adj" fmla="val 10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044B2B-68C2-4EDC-8830-0857360653DE}">
      <dsp:nvSpPr>
        <dsp:cNvPr id="0" name=""/>
        <dsp:cNvSpPr/>
      </dsp:nvSpPr>
      <dsp:spPr>
        <a:xfrm>
          <a:off x="4886351" y="760379"/>
          <a:ext cx="1711516" cy="1711215"/>
        </a:xfrm>
        <a:prstGeom prst="ellipse">
          <a:avLst/>
        </a:prstGeom>
        <a:solidFill>
          <a:schemeClr val="lt1">
            <a:alpha val="90000"/>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i="1" kern="1200" dirty="0">
              <a:latin typeface="Georgia" panose="02040502050405020303" pitchFamily="18" charset="0"/>
              <a:ea typeface="+mn-ea"/>
              <a:cs typeface="+mn-cs"/>
            </a:rPr>
            <a:t>Calculate the number and occurrence of mission outcome per orbit type</a:t>
          </a:r>
        </a:p>
      </dsp:txBody>
      <dsp:txXfrm>
        <a:off x="5130854" y="1004884"/>
        <a:ext cx="1222511" cy="1222205"/>
      </dsp:txXfrm>
    </dsp:sp>
    <dsp:sp modelId="{DF13A20D-A05A-4C5A-B247-2CF71A205B24}">
      <dsp:nvSpPr>
        <dsp:cNvPr id="0" name=""/>
        <dsp:cNvSpPr/>
      </dsp:nvSpPr>
      <dsp:spPr>
        <a:xfrm rot="2700000">
          <a:off x="2930318" y="699124"/>
          <a:ext cx="1833404" cy="1833404"/>
        </a:xfrm>
        <a:prstGeom prst="teardrop">
          <a:avLst>
            <a:gd name="adj" fmla="val 10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726183-039F-411E-A99B-E01E37DC169F}">
      <dsp:nvSpPr>
        <dsp:cNvPr id="0" name=""/>
        <dsp:cNvSpPr/>
      </dsp:nvSpPr>
      <dsp:spPr>
        <a:xfrm>
          <a:off x="2930305" y="760379"/>
          <a:ext cx="1834215" cy="1711215"/>
        </a:xfrm>
        <a:prstGeom prst="ellipse">
          <a:avLst/>
        </a:prstGeom>
        <a:solidFill>
          <a:schemeClr val="lt1">
            <a:alpha val="90000"/>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1" kern="1200">
              <a:effectLst/>
              <a:latin typeface="Georgia" panose="02040502050405020303" pitchFamily="18" charset="0"/>
              <a:ea typeface="+mn-ea"/>
              <a:cs typeface="+mn-cs"/>
            </a:rPr>
            <a:t>Calculate the number and occurrence of each orbit</a:t>
          </a:r>
          <a:endParaRPr lang="en-US" sz="1600" b="0" i="1" kern="1200" dirty="0">
            <a:effectLst/>
            <a:latin typeface="Georgia" panose="02040502050405020303" pitchFamily="18" charset="0"/>
            <a:ea typeface="+mn-ea"/>
            <a:cs typeface="+mn-cs"/>
          </a:endParaRPr>
        </a:p>
      </dsp:txBody>
      <dsp:txXfrm>
        <a:off x="3192336" y="1004884"/>
        <a:ext cx="1310153" cy="1222205"/>
      </dsp:txXfrm>
    </dsp:sp>
    <dsp:sp modelId="{7A23D166-BBCA-49B5-B975-F39451168049}">
      <dsp:nvSpPr>
        <dsp:cNvPr id="0" name=""/>
        <dsp:cNvSpPr/>
      </dsp:nvSpPr>
      <dsp:spPr>
        <a:xfrm rot="2700000">
          <a:off x="1035621" y="699124"/>
          <a:ext cx="1833404" cy="1833404"/>
        </a:xfrm>
        <a:prstGeom prst="teardrop">
          <a:avLst>
            <a:gd name="adj" fmla="val 10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0670C6-3A40-4726-AA35-037C38AB98BF}">
      <dsp:nvSpPr>
        <dsp:cNvPr id="0" name=""/>
        <dsp:cNvSpPr/>
      </dsp:nvSpPr>
      <dsp:spPr>
        <a:xfrm>
          <a:off x="1048180" y="760379"/>
          <a:ext cx="1809072" cy="1711215"/>
        </a:xfrm>
        <a:prstGeom prst="ellipse">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i="1" kern="1200">
              <a:latin typeface="Georgia" panose="02040502050405020303" pitchFamily="18" charset="0"/>
              <a:ea typeface="+mn-ea"/>
              <a:cs typeface="+mn-cs"/>
            </a:rPr>
            <a:t>Calculate the number of launches on each site</a:t>
          </a:r>
          <a:endParaRPr lang="en-US" sz="1800" i="1" kern="1200" dirty="0">
            <a:latin typeface="Georgia" panose="02040502050405020303" pitchFamily="18" charset="0"/>
            <a:ea typeface="+mn-ea"/>
            <a:cs typeface="+mn-cs"/>
          </a:endParaRPr>
        </a:p>
      </dsp:txBody>
      <dsp:txXfrm>
        <a:off x="1306619" y="1004884"/>
        <a:ext cx="1292194" cy="12222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77C04-F0AF-4995-AAA9-4288D3CB8530}">
      <dsp:nvSpPr>
        <dsp:cNvPr id="0" name=""/>
        <dsp:cNvSpPr/>
      </dsp:nvSpPr>
      <dsp:spPr>
        <a:xfrm>
          <a:off x="740072" y="0"/>
          <a:ext cx="8387485" cy="2596573"/>
        </a:xfrm>
        <a:prstGeom prst="rightArrow">
          <a:avLst/>
        </a:prstGeom>
        <a:solidFill>
          <a:schemeClr val="tx1">
            <a:lumMod val="95000"/>
            <a:lumOff val="500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3847F9D-A490-4FD6-89D0-96E5429AF6C8}">
      <dsp:nvSpPr>
        <dsp:cNvPr id="0" name=""/>
        <dsp:cNvSpPr/>
      </dsp:nvSpPr>
      <dsp:spPr>
        <a:xfrm>
          <a:off x="1177" y="778971"/>
          <a:ext cx="2858508" cy="1038629"/>
        </a:xfrm>
        <a:prstGeom prst="roundRect">
          <a:avLst/>
        </a:prstGeom>
        <a:solidFill>
          <a:schemeClr val="accent1">
            <a:lumMod val="40000"/>
            <a:lumOff val="6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latin typeface="Georgia" panose="02040502050405020303" pitchFamily="18" charset="0"/>
              <a:ea typeface="+mn-ea"/>
              <a:cs typeface="+mn-cs"/>
            </a:rPr>
            <a:t>Data preparation </a:t>
          </a:r>
        </a:p>
        <a:p>
          <a:pPr marL="0" lvl="0" indent="0" algn="ctr" defTabSz="889000">
            <a:lnSpc>
              <a:spcPct val="90000"/>
            </a:lnSpc>
            <a:spcBef>
              <a:spcPct val="0"/>
            </a:spcBef>
            <a:spcAft>
              <a:spcPct val="35000"/>
            </a:spcAft>
            <a:buNone/>
          </a:pPr>
          <a:r>
            <a:rPr lang="en-US" sz="2000" kern="1200" dirty="0">
              <a:solidFill>
                <a:schemeClr val="tx1"/>
              </a:solidFill>
              <a:latin typeface="Georgia" panose="02040502050405020303" pitchFamily="18" charset="0"/>
              <a:ea typeface="+mn-ea"/>
              <a:cs typeface="+mn-cs"/>
            </a:rPr>
            <a:t>and </a:t>
          </a:r>
        </a:p>
        <a:p>
          <a:pPr marL="0" lvl="0" indent="0" algn="ctr" defTabSz="889000">
            <a:lnSpc>
              <a:spcPct val="90000"/>
            </a:lnSpc>
            <a:spcBef>
              <a:spcPct val="0"/>
            </a:spcBef>
            <a:spcAft>
              <a:spcPct val="35000"/>
            </a:spcAft>
            <a:buNone/>
          </a:pPr>
          <a:r>
            <a:rPr lang="en-US" sz="2000" kern="1200" dirty="0">
              <a:solidFill>
                <a:schemeClr val="tx1"/>
              </a:solidFill>
              <a:latin typeface="Georgia" panose="02040502050405020303" pitchFamily="18" charset="0"/>
              <a:ea typeface="+mn-ea"/>
              <a:cs typeface="+mn-cs"/>
            </a:rPr>
            <a:t>standardization</a:t>
          </a:r>
        </a:p>
      </dsp:txBody>
      <dsp:txXfrm>
        <a:off x="51879" y="829673"/>
        <a:ext cx="2757104" cy="937225"/>
      </dsp:txXfrm>
    </dsp:sp>
    <dsp:sp modelId="{EAD3F81A-CBCA-4072-B19E-1E8E4D1B09F9}">
      <dsp:nvSpPr>
        <dsp:cNvPr id="0" name=""/>
        <dsp:cNvSpPr/>
      </dsp:nvSpPr>
      <dsp:spPr>
        <a:xfrm>
          <a:off x="3286094" y="778971"/>
          <a:ext cx="3189495" cy="1038629"/>
        </a:xfrm>
        <a:prstGeom prst="roundRect">
          <a:avLst/>
        </a:prstGeom>
        <a:solidFill>
          <a:schemeClr val="accent1">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black"/>
              </a:solidFill>
              <a:latin typeface="Georgia" panose="02040502050405020303" pitchFamily="18" charset="0"/>
              <a:ea typeface="+mn-ea"/>
              <a:cs typeface="+mn-cs"/>
            </a:rPr>
            <a:t>Test of each model </a:t>
          </a:r>
        </a:p>
        <a:p>
          <a:pPr marL="0" lvl="0" indent="0" algn="ctr" defTabSz="889000">
            <a:lnSpc>
              <a:spcPct val="90000"/>
            </a:lnSpc>
            <a:spcBef>
              <a:spcPct val="0"/>
            </a:spcBef>
            <a:spcAft>
              <a:spcPct val="35000"/>
            </a:spcAft>
            <a:buNone/>
          </a:pPr>
          <a:r>
            <a:rPr lang="en-US" sz="2000" kern="1200" dirty="0">
              <a:solidFill>
                <a:prstClr val="black"/>
              </a:solidFill>
              <a:latin typeface="Georgia" panose="02040502050405020303" pitchFamily="18" charset="0"/>
              <a:ea typeface="+mn-ea"/>
              <a:cs typeface="+mn-cs"/>
            </a:rPr>
            <a:t>with combinations of </a:t>
          </a:r>
        </a:p>
        <a:p>
          <a:pPr marL="0" lvl="0" indent="0" algn="ctr" defTabSz="889000">
            <a:lnSpc>
              <a:spcPct val="90000"/>
            </a:lnSpc>
            <a:spcBef>
              <a:spcPct val="0"/>
            </a:spcBef>
            <a:spcAft>
              <a:spcPct val="35000"/>
            </a:spcAft>
            <a:buNone/>
          </a:pPr>
          <a:r>
            <a:rPr lang="en-US" sz="2000" kern="1200" dirty="0">
              <a:solidFill>
                <a:prstClr val="black"/>
              </a:solidFill>
              <a:latin typeface="Georgia" panose="02040502050405020303" pitchFamily="18" charset="0"/>
              <a:ea typeface="+mn-ea"/>
              <a:cs typeface="+mn-cs"/>
            </a:rPr>
            <a:t>hyperparameters</a:t>
          </a:r>
        </a:p>
      </dsp:txBody>
      <dsp:txXfrm>
        <a:off x="3336796" y="829673"/>
        <a:ext cx="3088091" cy="937225"/>
      </dsp:txXfrm>
    </dsp:sp>
    <dsp:sp modelId="{224C18D8-BC85-4D43-A1B9-029F5F77C722}">
      <dsp:nvSpPr>
        <dsp:cNvPr id="0" name=""/>
        <dsp:cNvSpPr/>
      </dsp:nvSpPr>
      <dsp:spPr>
        <a:xfrm>
          <a:off x="6901998" y="778971"/>
          <a:ext cx="2964453" cy="1038629"/>
        </a:xfrm>
        <a:prstGeom prst="round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black"/>
              </a:solidFill>
              <a:latin typeface="Georgia" panose="02040502050405020303" pitchFamily="18" charset="0"/>
              <a:ea typeface="+mn-ea"/>
              <a:cs typeface="+mn-cs"/>
            </a:rPr>
            <a:t>Comparison of </a:t>
          </a:r>
        </a:p>
        <a:p>
          <a:pPr marL="0" lvl="0" indent="0" algn="ctr" defTabSz="889000">
            <a:lnSpc>
              <a:spcPct val="90000"/>
            </a:lnSpc>
            <a:spcBef>
              <a:spcPct val="0"/>
            </a:spcBef>
            <a:spcAft>
              <a:spcPct val="35000"/>
            </a:spcAft>
            <a:buNone/>
          </a:pPr>
          <a:r>
            <a:rPr lang="en-US" sz="2000" kern="1200" dirty="0">
              <a:solidFill>
                <a:prstClr val="black"/>
              </a:solidFill>
              <a:latin typeface="Georgia" panose="02040502050405020303" pitchFamily="18" charset="0"/>
              <a:ea typeface="+mn-ea"/>
              <a:cs typeface="+mn-cs"/>
            </a:rPr>
            <a:t>results</a:t>
          </a:r>
        </a:p>
      </dsp:txBody>
      <dsp:txXfrm>
        <a:off x="6952700" y="829673"/>
        <a:ext cx="2863049" cy="937225"/>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09:25:11.794"/>
    </inkml:context>
    <inkml:brush xml:id="br0">
      <inkml:brushProperty name="width" value="0.05" units="cm"/>
      <inkml:brushProperty name="height" value="0.05" units="cm"/>
      <inkml:brushProperty name="color" value="#008C3A"/>
    </inkml:brush>
  </inkml:definitions>
  <inkml:trace contextRef="#ctx0" brushRef="#br0">483 1440 24575,'0'-3'0,"0"1"0,1 0 0,-1 0 0,1 0 0,0 0 0,0 0 0,-1 0 0,1 0 0,0 0 0,1 0 0,-1 0 0,0 1 0,1-1 0,-1 0 0,1 1 0,-1-1 0,1 1 0,0-1 0,-1 1 0,4-2 0,43-21 0,-40 21 0,381-163 0,-349 149 0,-1-1 0,-1-2 0,-1-2 0,0-1 0,-2-1 0,-1-3 0,-1 0 0,-1-3 0,-1 0 0,27-37 0,-48 53 0,-2 0 0,0-1 0,0 0 0,-1 0 0,-1-1 0,-1 1 0,0-1 0,-1 0 0,3-27 0,-3-10 0,-2-88 0,-3 93 0,0 31 0,-1 0 0,0 0 0,-1 1 0,-1-1 0,-1 1 0,0 0 0,-1 0 0,-1 1 0,0-1 0,-1 2 0,-1-1 0,0 1 0,-1 0 0,0 1 0,-1 0 0,-1 1 0,-16-14 0,1 3 0,-2 1 0,-1 2 0,-1 0 0,0 2 0,-1 2 0,-1 1 0,-39-13 0,42 19 0,0 2 0,0 0 0,0 2 0,-1 1 0,0 2 0,-39 2 0,1 4 0,-116 23 0,160-21 0,1 1 0,0 1 0,0 1 0,1 2 0,-27 15 0,11-3 0,1 3 0,-35 29 0,56-42 0,1 1 0,1 1 0,0 0 0,1 1 0,1 0 0,1 1 0,0 1 0,1 0 0,1 1 0,0 0 0,2 0 0,0 1 0,1 0 0,1 0 0,1 0 0,1 1 0,1 0 0,0 0 0,2 28 0,0 9 0,6 217 0,-3-258 0,1 0 0,1-1 0,1 1 0,0-1 0,14 30 0,46 75 0,-44-87 0,1 0 0,1-1 0,2-2 0,2 0 0,30 27 0,-51-53-195,1 0 0,-1-1 0,1 1 0,0-1 0,1-1 0,8 4 0,11 2-6631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09:25:14.672"/>
    </inkml:context>
    <inkml:brush xml:id="br0">
      <inkml:brushProperty name="width" value="0.05" units="cm"/>
      <inkml:brushProperty name="height" value="0.05" units="cm"/>
      <inkml:brushProperty name="color" value="#008C3A"/>
    </inkml:brush>
  </inkml:definitions>
  <inkml:trace contextRef="#ctx0" brushRef="#br0">832 0 24575,'-630'0'0,"609"2"25,0 0 1,0 1-1,-24 7 0,-14 3-1491,25-8-5360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09:25:16.857"/>
    </inkml:context>
    <inkml:brush xml:id="br0">
      <inkml:brushProperty name="width" value="0.05" units="cm"/>
      <inkml:brushProperty name="height" value="0.05" units="cm"/>
      <inkml:brushProperty name="color" value="#008C3A"/>
    </inkml:brush>
  </inkml:definitions>
  <inkml:trace contextRef="#ctx0" brushRef="#br0">846 1 24575,'-5'3'0,"0"1"0,0-1 0,0 0 0,0 0 0,-1 0 0,1-1 0,-1 0 0,1 0 0,-1 0 0,0-1 0,-9 2 0,-72 2 0,67-4 0,-391-1 92,191-1-1549,187 1-5369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09:25:21.192"/>
    </inkml:context>
    <inkml:brush xml:id="br0">
      <inkml:brushProperty name="width" value="0.05" units="cm"/>
      <inkml:brushProperty name="height" value="0.05" units="cm"/>
      <inkml:brushProperty name="color" value="#008C3A"/>
    </inkml:brush>
  </inkml:definitions>
  <inkml:trace contextRef="#ctx0" brushRef="#br0">75 1594 24575,'0'-1'0,"0"0"0,1 0 0,-1 0 0,0 0 0,1 1 0,-1-1 0,1 0 0,-1 0 0,1 1 0,-1-1 0,1 0 0,0 0 0,-1 1 0,1-1 0,0 1 0,-1-1 0,1 1 0,0-1 0,0 1 0,-1-1 0,1 1 0,0 0 0,0-1 0,0 1 0,0 0 0,0 0 0,1-1 0,31-4 0,-25 4 0,147-11 0,205 9 0,16 2 0,-333-3 0,-1-1 0,0-2 0,0-3 0,0-1 0,-1-1 0,-1-3 0,0-1 0,-1-2 0,-1-2 0,39-26 0,-21 12 0,-16 11 0,57-44 0,-87 59 0,0-1 0,0 0 0,-1-1 0,0 0 0,-1 0 0,0-1 0,-1 0 0,0-1 0,11-23 0,7-25 0,-15 38 0,-1 0 0,-1 0 0,-1 0 0,0-1 0,-2 0 0,3-34 0,-4-3 0,-3-1 0,-2 1 0,-11-70 0,7 109 0,-1 1 0,0-1 0,-2 1 0,0 1 0,-1-1 0,-12-18 0,-79-106 0,-1-3 0,96 138 0,-2 0 0,1 0 0,-1 1 0,-1 0 0,1 0 0,-1 1 0,-1 0 0,1 0 0,-1 1 0,0 0 0,-1 0 0,1 1 0,-1 1 0,0-1 0,-1 2 0,1-1 0,-1 1 0,-18-2 0,-15 0 0,0 1 0,0 3 0,-60 5 0,28-1 0,-65-4 0,-99 6 0,208-2 0,0 2 0,0 2 0,1 1 0,0 1 0,0 2 0,1 1 0,1 1 0,0 2 0,1 0 0,0 2 0,2 1 0,0 2 0,1 0 0,1 2 0,1 0 0,-25 31 0,13-9 0,16-23 0,1 1 0,1 1 0,2 0 0,-26 50 0,31-47 0,1 0 0,1 0 0,2 1 0,0 0 0,-2 29 0,-7 42 0,7-52 0,-4 73 0,12-93 0,2 0 0,0 0 0,2 0 0,0 0 0,2-1 0,1 1 0,1-1 0,1-1 0,2 0 0,18 33 0,4 18 0,-27-59 0,0 0 0,1-1 0,1 1 0,1-2 0,0 1 0,0-1 0,16 17 0,-6-12 0,65 67 0,109 142 0,-162-185-1365,-2-5-5461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09:25:26.363"/>
    </inkml:context>
    <inkml:brush xml:id="br0">
      <inkml:brushProperty name="width" value="0.05" units="cm"/>
      <inkml:brushProperty name="height" value="0.05" units="cm"/>
      <inkml:brushProperty name="color" value="#008C3A"/>
    </inkml:brush>
  </inkml:definitions>
  <inkml:trace contextRef="#ctx0" brushRef="#br0">0 0 24575,'19'0'0,"25"0"0,30 0 0,15 0 0,5 0 0,-1 0 0,-10 0 0,-13 0 0,-12 0 0,-10 0 0,-13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09:25:30.975"/>
    </inkml:context>
    <inkml:brush xml:id="br0">
      <inkml:brushProperty name="width" value="0.05" units="cm"/>
      <inkml:brushProperty name="height" value="0.05" units="cm"/>
      <inkml:brushProperty name="color" value="#008C3A"/>
    </inkml:brush>
  </inkml:definitions>
  <inkml:trace contextRef="#ctx0" brushRef="#br0">0 38 24575,'0'-6'0,"13"-2"0,22 0 0,25 2 0,21 1 0,8 2 0,9 2 0,-7 0 0,-11 1 0,-15 0 0,-11 1 0,-8-1 0,-7 0 0,4 1 0,0-1 0,-1 0 0,-2 0 0,-6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512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55235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978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828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142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73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eysamModiryan/Applied-Data-Science-Capsti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github.com/MeysamModiryan/Applied-Data-Science-Capstione/blob/main/labs-jupyter-spacex-Data%20wrangling.ipynb" TargetMode="External"/><Relationship Id="rId4" Type="http://schemas.openxmlformats.org/officeDocument/2006/relationships/diagramData" Target="../diagrams/data1.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eysamModiryan/Applied-Data-Science-Capsti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ysamModiryan/Applied-Data-Science-Capstione/blob/main/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eysamModiryan/Applied-Data-Science-Capsti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eysamModiryan/Applied-Data-Science-Capstione/blob/main/spacex_dash_app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3" Type="http://schemas.openxmlformats.org/officeDocument/2006/relationships/image" Target="../media/image14.jpe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8.png"/><Relationship Id="rId4" Type="http://schemas.openxmlformats.org/officeDocument/2006/relationships/image" Target="../media/image15.jpeg"/><Relationship Id="rId9" Type="http://schemas.openxmlformats.org/officeDocument/2006/relationships/customXml" Target="../ink/ink3.xml"/><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eysamModiryan/Applied-Data-Science-Capstione/blob/main/SpaceX_Machine%20Learning%20Prediction_Part_5.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MeysamModiryan/Applied-Data-Science-Capstione.git"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eysamModiryan/Applied-Data-Science-Capsti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846546" cy="1077218"/>
          </a:xfrm>
          <a:prstGeom prst="rect">
            <a:avLst/>
          </a:prstGeom>
          <a:noFill/>
        </p:spPr>
        <p:txBody>
          <a:bodyPr wrap="square" lIns="91440" tIns="45720" rIns="91440" bIns="45720" rtlCol="0" anchor="t">
            <a:spAutoFit/>
          </a:bodyPr>
          <a:lstStyle/>
          <a:p>
            <a:r>
              <a:rPr lang="en-US" sz="3200" b="1" dirty="0">
                <a:effectLst>
                  <a:outerShdw blurRad="38100" dist="38100" dir="2700000" algn="tl">
                    <a:srgbClr val="000000">
                      <a:alpha val="43137"/>
                    </a:srgbClr>
                  </a:outerShdw>
                </a:effectLst>
                <a:latin typeface="Agency FB" panose="020B0503020202020204" pitchFamily="34" charset="0"/>
                <a:ea typeface="SF Pro" pitchFamily="2" charset="0"/>
                <a:cs typeface="SF Pro" pitchFamily="2" charset="0"/>
              </a:rPr>
              <a:t>Meysam Modiryan</a:t>
            </a:r>
          </a:p>
          <a:p>
            <a:r>
              <a:rPr lang="en-US" sz="3200" b="1" i="0" dirty="0">
                <a:effectLst>
                  <a:outerShdw blurRad="38100" dist="38100" dir="2700000" algn="tl">
                    <a:srgbClr val="000000">
                      <a:alpha val="43137"/>
                    </a:srgbClr>
                  </a:outerShdw>
                </a:effectLst>
                <a:latin typeface="Agency FB" panose="020B0503020202020204" pitchFamily="34" charset="0"/>
              </a:rPr>
              <a:t>1 June 2022</a:t>
            </a:r>
            <a:endParaRPr lang="en-US" sz="3200" b="1" dirty="0">
              <a:effectLst>
                <a:outerShdw blurRad="38100" dist="38100" dir="2700000" algn="tl">
                  <a:srgbClr val="000000">
                    <a:alpha val="43137"/>
                  </a:srgbClr>
                </a:outerShdw>
              </a:effectLst>
              <a:latin typeface="Agency FB" panose="020B0503020202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25464" y="1392499"/>
            <a:ext cx="5066721" cy="3811587"/>
          </a:xfrm>
          <a:prstGeom prst="rect">
            <a:avLst/>
          </a:prstGeom>
        </p:spPr>
        <p:txBody>
          <a:bodyPr lIns="91440" tIns="45720" rIns="91440" bIns="45720" anchor="t">
            <a:noAutofit/>
          </a:bodyPr>
          <a:lstStyle/>
          <a:p>
            <a:pPr>
              <a:lnSpc>
                <a:spcPct val="100000"/>
              </a:lnSpc>
              <a:spcBef>
                <a:spcPts val="1400"/>
              </a:spcBef>
            </a:pPr>
            <a:r>
              <a:rPr lang="en-US" sz="2400" dirty="0">
                <a:solidFill>
                  <a:schemeClr val="accent3">
                    <a:lumMod val="25000"/>
                  </a:schemeClr>
                </a:solidFill>
                <a:latin typeface="Georgia" panose="02040502050405020303" pitchFamily="18" charset="0"/>
              </a:rPr>
              <a:t>Web scraping Falcon 9 and Falcon Heavy Launches Records from Wikipedia</a:t>
            </a:r>
          </a:p>
          <a:p>
            <a:pPr lvl="1" algn="just">
              <a:lnSpc>
                <a:spcPct val="100000"/>
              </a:lnSpc>
              <a:spcBef>
                <a:spcPts val="1400"/>
              </a:spcBef>
              <a:buFont typeface="Wingdings" panose="05000000000000000000" pitchFamily="2" charset="2"/>
              <a:buChar char="ü"/>
            </a:pPr>
            <a:r>
              <a:rPr lang="en-US" sz="2000" dirty="0">
                <a:solidFill>
                  <a:srgbClr val="7030A0"/>
                </a:solidFill>
                <a:effectLst>
                  <a:outerShdw blurRad="38100" dist="38100" dir="2700000" algn="tl">
                    <a:srgbClr val="000000">
                      <a:alpha val="43137"/>
                    </a:srgbClr>
                  </a:outerShdw>
                </a:effectLst>
                <a:latin typeface="Georgia" panose="02040502050405020303" pitchFamily="18" charset="0"/>
              </a:rPr>
              <a:t>we performed web scraping to collect Falcon 9 historical launch records from a Wikipedia</a:t>
            </a:r>
          </a:p>
          <a:p>
            <a:pPr lvl="1" algn="just">
              <a:lnSpc>
                <a:spcPct val="100000"/>
              </a:lnSpc>
              <a:spcBef>
                <a:spcPts val="1400"/>
              </a:spcBef>
              <a:buFont typeface="Wingdings" panose="05000000000000000000" pitchFamily="2" charset="2"/>
              <a:buChar char="ü"/>
            </a:pPr>
            <a:r>
              <a:rPr lang="en-US" sz="2000" dirty="0">
                <a:solidFill>
                  <a:srgbClr val="7030A0"/>
                </a:solidFill>
                <a:effectLst>
                  <a:outerShdw blurRad="38100" dist="38100" dir="2700000" algn="tl">
                    <a:srgbClr val="000000">
                      <a:alpha val="43137"/>
                    </a:srgbClr>
                  </a:outerShdw>
                </a:effectLst>
                <a:latin typeface="Georgia" panose="02040502050405020303" pitchFamily="18" charset="0"/>
              </a:rPr>
              <a:t>we Extracted a Falcon 9 launch records HTML table from Wikipedia</a:t>
            </a:r>
          </a:p>
          <a:p>
            <a:pPr lvl="1" algn="just">
              <a:lnSpc>
                <a:spcPct val="100000"/>
              </a:lnSpc>
              <a:spcBef>
                <a:spcPts val="1400"/>
              </a:spcBef>
              <a:buFont typeface="Wingdings" panose="05000000000000000000" pitchFamily="2" charset="2"/>
              <a:buChar char="ü"/>
            </a:pPr>
            <a:r>
              <a:rPr lang="en-US" sz="2000" dirty="0">
                <a:solidFill>
                  <a:srgbClr val="7030A0"/>
                </a:solidFill>
                <a:effectLst>
                  <a:outerShdw blurRad="38100" dist="38100" dir="2700000" algn="tl">
                    <a:srgbClr val="000000">
                      <a:alpha val="43137"/>
                    </a:srgbClr>
                  </a:outerShdw>
                </a:effectLst>
                <a:latin typeface="Georgia" panose="02040502050405020303" pitchFamily="18" charset="0"/>
              </a:rPr>
              <a:t>we parsed the table and converted it into a Pandas data frame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9" name="Group 8">
            <a:extLst>
              <a:ext uri="{FF2B5EF4-FFF2-40B4-BE49-F238E27FC236}">
                <a16:creationId xmlns:a16="http://schemas.microsoft.com/office/drawing/2014/main" id="{C7A12CD6-8DB4-D4B3-4235-DA461254DBAD}"/>
              </a:ext>
            </a:extLst>
          </p:cNvPr>
          <p:cNvGrpSpPr/>
          <p:nvPr/>
        </p:nvGrpSpPr>
        <p:grpSpPr>
          <a:xfrm rot="18684388" flipV="1">
            <a:off x="3839724" y="2428407"/>
            <a:ext cx="8529084" cy="3932355"/>
            <a:chOff x="855406" y="1481376"/>
            <a:chExt cx="10031162" cy="4552269"/>
          </a:xfrm>
          <a:gradFill>
            <a:gsLst>
              <a:gs pos="24000">
                <a:schemeClr val="accent1"/>
              </a:gs>
              <a:gs pos="90000">
                <a:schemeClr val="accent2"/>
              </a:gs>
            </a:gsLst>
            <a:lin ang="0" scaled="1"/>
          </a:gradFill>
        </p:grpSpPr>
        <p:sp>
          <p:nvSpPr>
            <p:cNvPr id="21" name="Freeform: Shape 20">
              <a:extLst>
                <a:ext uri="{FF2B5EF4-FFF2-40B4-BE49-F238E27FC236}">
                  <a16:creationId xmlns:a16="http://schemas.microsoft.com/office/drawing/2014/main" id="{883C118B-61B0-9C7D-F070-12E2D79E4D1B}"/>
                </a:ext>
              </a:extLst>
            </p:cNvPr>
            <p:cNvSpPr/>
            <p:nvPr/>
          </p:nvSpPr>
          <p:spPr>
            <a:xfrm>
              <a:off x="7662548" y="1481376"/>
              <a:ext cx="3224020" cy="2297120"/>
            </a:xfrm>
            <a:custGeom>
              <a:avLst/>
              <a:gdLst>
                <a:gd name="connsiteX0" fmla="*/ 1912644 w 3224020"/>
                <a:gd name="connsiteY0" fmla="*/ 0 h 2297120"/>
                <a:gd name="connsiteX1" fmla="*/ 3224020 w 3224020"/>
                <a:gd name="connsiteY1" fmla="*/ 981265 h 2297120"/>
                <a:gd name="connsiteX2" fmla="*/ 3224020 w 3224020"/>
                <a:gd name="connsiteY2" fmla="*/ 1031918 h 2297120"/>
                <a:gd name="connsiteX3" fmla="*/ 2298760 w 3224020"/>
                <a:gd name="connsiteY3" fmla="*/ 2297120 h 2297120"/>
                <a:gd name="connsiteX4" fmla="*/ 2205248 w 3224020"/>
                <a:gd name="connsiteY4" fmla="*/ 1668910 h 2297120"/>
                <a:gd name="connsiteX5" fmla="*/ 256156 w 3224020"/>
                <a:gd name="connsiteY5" fmla="*/ 1835123 h 2297120"/>
                <a:gd name="connsiteX6" fmla="*/ 0 w 3224020"/>
                <a:gd name="connsiteY6" fmla="*/ 1871949 h 2297120"/>
                <a:gd name="connsiteX7" fmla="*/ 0 w 3224020"/>
                <a:gd name="connsiteY7" fmla="*/ 863763 h 2297120"/>
                <a:gd name="connsiteX8" fmla="*/ 182657 w 3224020"/>
                <a:gd name="connsiteY8" fmla="*/ 830729 h 2297120"/>
                <a:gd name="connsiteX9" fmla="*/ 2019228 w 3224020"/>
                <a:gd name="connsiteY9" fmla="*/ 616477 h 2297120"/>
                <a:gd name="connsiteX10" fmla="*/ 1912644 w 3224020"/>
                <a:gd name="connsiteY10" fmla="*/ 0 h 2297120"/>
                <a:gd name="connsiteX0" fmla="*/ 1912644 w 3224020"/>
                <a:gd name="connsiteY0" fmla="*/ 0 h 2297120"/>
                <a:gd name="connsiteX1" fmla="*/ 3224020 w 3224020"/>
                <a:gd name="connsiteY1" fmla="*/ 981265 h 2297120"/>
                <a:gd name="connsiteX2" fmla="*/ 3224020 w 3224020"/>
                <a:gd name="connsiteY2" fmla="*/ 1031918 h 2297120"/>
                <a:gd name="connsiteX3" fmla="*/ 2298760 w 3224020"/>
                <a:gd name="connsiteY3" fmla="*/ 2297120 h 2297120"/>
                <a:gd name="connsiteX4" fmla="*/ 2205248 w 3224020"/>
                <a:gd name="connsiteY4" fmla="*/ 1668910 h 2297120"/>
                <a:gd name="connsiteX5" fmla="*/ 256156 w 3224020"/>
                <a:gd name="connsiteY5" fmla="*/ 1835123 h 2297120"/>
                <a:gd name="connsiteX6" fmla="*/ 0 w 3224020"/>
                <a:gd name="connsiteY6" fmla="*/ 1871949 h 2297120"/>
                <a:gd name="connsiteX7" fmla="*/ 0 w 3224020"/>
                <a:gd name="connsiteY7" fmla="*/ 863763 h 2297120"/>
                <a:gd name="connsiteX8" fmla="*/ 182657 w 3224020"/>
                <a:gd name="connsiteY8" fmla="*/ 830729 h 2297120"/>
                <a:gd name="connsiteX9" fmla="*/ 2019228 w 3224020"/>
                <a:gd name="connsiteY9" fmla="*/ 616477 h 2297120"/>
                <a:gd name="connsiteX10" fmla="*/ 1912644 w 3224020"/>
                <a:gd name="connsiteY10" fmla="*/ 0 h 2297120"/>
                <a:gd name="connsiteX0" fmla="*/ 1912644 w 3224020"/>
                <a:gd name="connsiteY0" fmla="*/ 0 h 2297120"/>
                <a:gd name="connsiteX1" fmla="*/ 3224020 w 3224020"/>
                <a:gd name="connsiteY1" fmla="*/ 981265 h 2297120"/>
                <a:gd name="connsiteX2" fmla="*/ 2298760 w 3224020"/>
                <a:gd name="connsiteY2" fmla="*/ 2297120 h 2297120"/>
                <a:gd name="connsiteX3" fmla="*/ 2205248 w 3224020"/>
                <a:gd name="connsiteY3" fmla="*/ 1668910 h 2297120"/>
                <a:gd name="connsiteX4" fmla="*/ 256156 w 3224020"/>
                <a:gd name="connsiteY4" fmla="*/ 1835123 h 2297120"/>
                <a:gd name="connsiteX5" fmla="*/ 0 w 3224020"/>
                <a:gd name="connsiteY5" fmla="*/ 1871949 h 2297120"/>
                <a:gd name="connsiteX6" fmla="*/ 0 w 3224020"/>
                <a:gd name="connsiteY6" fmla="*/ 863763 h 2297120"/>
                <a:gd name="connsiteX7" fmla="*/ 182657 w 3224020"/>
                <a:gd name="connsiteY7" fmla="*/ 830729 h 2297120"/>
                <a:gd name="connsiteX8" fmla="*/ 2019228 w 3224020"/>
                <a:gd name="connsiteY8" fmla="*/ 616477 h 2297120"/>
                <a:gd name="connsiteX9" fmla="*/ 1912644 w 3224020"/>
                <a:gd name="connsiteY9" fmla="*/ 0 h 229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020" h="2297120">
                  <a:moveTo>
                    <a:pt x="1912644" y="0"/>
                  </a:moveTo>
                  <a:lnTo>
                    <a:pt x="3224020" y="981265"/>
                  </a:lnTo>
                  <a:lnTo>
                    <a:pt x="2298760" y="2297120"/>
                  </a:lnTo>
                  <a:lnTo>
                    <a:pt x="2205248" y="1668910"/>
                  </a:lnTo>
                  <a:cubicBezTo>
                    <a:pt x="2205248" y="1668910"/>
                    <a:pt x="1419206" y="1676462"/>
                    <a:pt x="256156" y="1835123"/>
                  </a:cubicBezTo>
                  <a:lnTo>
                    <a:pt x="0" y="1871949"/>
                  </a:lnTo>
                  <a:lnTo>
                    <a:pt x="0" y="863763"/>
                  </a:lnTo>
                  <a:lnTo>
                    <a:pt x="182657" y="830729"/>
                  </a:lnTo>
                  <a:cubicBezTo>
                    <a:pt x="751113" y="737110"/>
                    <a:pt x="1362378" y="663948"/>
                    <a:pt x="2019228" y="616477"/>
                  </a:cubicBezTo>
                  <a:lnTo>
                    <a:pt x="1912644"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987"/>
              <a:endParaRPr lang="en-IN" sz="2400">
                <a:solidFill>
                  <a:prstClr val="white"/>
                </a:solidFill>
                <a:latin typeface="Segoe UI"/>
              </a:endParaRPr>
            </a:p>
          </p:txBody>
        </p:sp>
        <p:sp>
          <p:nvSpPr>
            <p:cNvPr id="22" name="Freeform: Shape 21">
              <a:extLst>
                <a:ext uri="{FF2B5EF4-FFF2-40B4-BE49-F238E27FC236}">
                  <a16:creationId xmlns:a16="http://schemas.microsoft.com/office/drawing/2014/main" id="{2E7B06AF-DE92-694E-BDFE-7D8582AE2DEC}"/>
                </a:ext>
              </a:extLst>
            </p:cNvPr>
            <p:cNvSpPr/>
            <p:nvPr/>
          </p:nvSpPr>
          <p:spPr>
            <a:xfrm>
              <a:off x="4366370" y="2358189"/>
              <a:ext cx="3224020" cy="1786746"/>
            </a:xfrm>
            <a:custGeom>
              <a:avLst/>
              <a:gdLst>
                <a:gd name="connsiteX0" fmla="*/ 3224020 w 3224020"/>
                <a:gd name="connsiteY0" fmla="*/ 0 h 1786746"/>
                <a:gd name="connsiteX1" fmla="*/ 3224020 w 3224020"/>
                <a:gd name="connsiteY1" fmla="*/ 1005964 h 1786746"/>
                <a:gd name="connsiteX2" fmla="*/ 2941286 w 3224020"/>
                <a:gd name="connsiteY2" fmla="*/ 1050897 h 1786746"/>
                <a:gd name="connsiteX3" fmla="*/ 95988 w 3224020"/>
                <a:gd name="connsiteY3" fmla="*/ 1752845 h 1786746"/>
                <a:gd name="connsiteX4" fmla="*/ 0 w 3224020"/>
                <a:gd name="connsiteY4" fmla="*/ 1786746 h 1786746"/>
                <a:gd name="connsiteX5" fmla="*/ 0 w 3224020"/>
                <a:gd name="connsiteY5" fmla="*/ 948688 h 1786746"/>
                <a:gd name="connsiteX6" fmla="*/ 163633 w 3224020"/>
                <a:gd name="connsiteY6" fmla="*/ 876882 h 1786746"/>
                <a:gd name="connsiteX7" fmla="*/ 2924546 w 3224020"/>
                <a:gd name="connsiteY7" fmla="*/ 54160 h 1786746"/>
                <a:gd name="connsiteX8" fmla="*/ 3224020 w 3224020"/>
                <a:gd name="connsiteY8" fmla="*/ 0 h 178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4020" h="1786746">
                  <a:moveTo>
                    <a:pt x="3224020" y="0"/>
                  </a:moveTo>
                  <a:lnTo>
                    <a:pt x="3224020" y="1005964"/>
                  </a:lnTo>
                  <a:lnTo>
                    <a:pt x="2941286" y="1050897"/>
                  </a:lnTo>
                  <a:cubicBezTo>
                    <a:pt x="2089715" y="1192908"/>
                    <a:pt x="1100884" y="1412713"/>
                    <a:pt x="95988" y="1752845"/>
                  </a:cubicBezTo>
                  <a:lnTo>
                    <a:pt x="0" y="1786746"/>
                  </a:lnTo>
                  <a:lnTo>
                    <a:pt x="0" y="948688"/>
                  </a:lnTo>
                  <a:lnTo>
                    <a:pt x="163633" y="876882"/>
                  </a:lnTo>
                  <a:cubicBezTo>
                    <a:pt x="931191" y="555710"/>
                    <a:pt x="1844098" y="267511"/>
                    <a:pt x="2924546" y="54160"/>
                  </a:cubicBezTo>
                  <a:lnTo>
                    <a:pt x="32240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987"/>
              <a:endParaRPr lang="en-IN" sz="2400">
                <a:solidFill>
                  <a:prstClr val="white"/>
                </a:solidFill>
                <a:latin typeface="Segoe UI"/>
              </a:endParaRPr>
            </a:p>
          </p:txBody>
        </p:sp>
        <p:sp>
          <p:nvSpPr>
            <p:cNvPr id="23" name="Freeform: Shape 22">
              <a:extLst>
                <a:ext uri="{FF2B5EF4-FFF2-40B4-BE49-F238E27FC236}">
                  <a16:creationId xmlns:a16="http://schemas.microsoft.com/office/drawing/2014/main" id="{09FFFE63-DD80-4990-32D7-54B6CB36D49C}"/>
                </a:ext>
              </a:extLst>
            </p:cNvPr>
            <p:cNvSpPr/>
            <p:nvPr/>
          </p:nvSpPr>
          <p:spPr>
            <a:xfrm>
              <a:off x="855406" y="3338541"/>
              <a:ext cx="3438806" cy="2695104"/>
            </a:xfrm>
            <a:custGeom>
              <a:avLst/>
              <a:gdLst>
                <a:gd name="connsiteX0" fmla="*/ 3438806 w 3438806"/>
                <a:gd name="connsiteY0" fmla="*/ 0 h 2695104"/>
                <a:gd name="connsiteX1" fmla="*/ 3438806 w 3438806"/>
                <a:gd name="connsiteY1" fmla="*/ 831879 h 2695104"/>
                <a:gd name="connsiteX2" fmla="*/ 3229600 w 3438806"/>
                <a:gd name="connsiteY2" fmla="*/ 905767 h 2695104"/>
                <a:gd name="connsiteX3" fmla="*/ 0 w 3438806"/>
                <a:gd name="connsiteY3" fmla="*/ 2695104 h 2695104"/>
                <a:gd name="connsiteX4" fmla="*/ 3302829 w 3438806"/>
                <a:gd name="connsiteY4" fmla="*/ 59670 h 2695104"/>
                <a:gd name="connsiteX5" fmla="*/ 3438806 w 3438806"/>
                <a:gd name="connsiteY5" fmla="*/ 0 h 26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8806" h="2695104">
                  <a:moveTo>
                    <a:pt x="3438806" y="0"/>
                  </a:moveTo>
                  <a:lnTo>
                    <a:pt x="3438806" y="831879"/>
                  </a:lnTo>
                  <a:lnTo>
                    <a:pt x="3229600" y="905767"/>
                  </a:lnTo>
                  <a:cubicBezTo>
                    <a:pt x="2096704" y="1323006"/>
                    <a:pt x="962651" y="1899264"/>
                    <a:pt x="0" y="2695104"/>
                  </a:cubicBezTo>
                  <a:cubicBezTo>
                    <a:pt x="0" y="2695104"/>
                    <a:pt x="783797" y="1218171"/>
                    <a:pt x="3302829" y="59670"/>
                  </a:cubicBezTo>
                  <a:lnTo>
                    <a:pt x="343880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987"/>
              <a:endParaRPr lang="en-IN" sz="2400">
                <a:solidFill>
                  <a:prstClr val="white"/>
                </a:solidFill>
                <a:latin typeface="Segoe UI"/>
              </a:endParaRPr>
            </a:p>
          </p:txBody>
        </p:sp>
      </p:grpSp>
      <p:cxnSp>
        <p:nvCxnSpPr>
          <p:cNvPr id="10" name="Straight Connector 9">
            <a:extLst>
              <a:ext uri="{FF2B5EF4-FFF2-40B4-BE49-F238E27FC236}">
                <a16:creationId xmlns:a16="http://schemas.microsoft.com/office/drawing/2014/main" id="{E077A85D-37DE-063F-E738-406FDC4F1EA5}"/>
              </a:ext>
            </a:extLst>
          </p:cNvPr>
          <p:cNvCxnSpPr>
            <a:cxnSpLocks/>
          </p:cNvCxnSpPr>
          <p:nvPr/>
        </p:nvCxnSpPr>
        <p:spPr>
          <a:xfrm>
            <a:off x="8082676" y="3654226"/>
            <a:ext cx="0" cy="618235"/>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F4FC81D-9A92-B52E-A10C-E815032D0C09}"/>
              </a:ext>
            </a:extLst>
          </p:cNvPr>
          <p:cNvCxnSpPr>
            <a:cxnSpLocks/>
          </p:cNvCxnSpPr>
          <p:nvPr/>
        </p:nvCxnSpPr>
        <p:spPr>
          <a:xfrm>
            <a:off x="6302582" y="6146102"/>
            <a:ext cx="0" cy="452491"/>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C12B1B-3C57-72DA-5BC2-C0A8A14057F9}"/>
              </a:ext>
            </a:extLst>
          </p:cNvPr>
          <p:cNvSpPr txBox="1"/>
          <p:nvPr/>
        </p:nvSpPr>
        <p:spPr>
          <a:xfrm>
            <a:off x="5746450" y="5327518"/>
            <a:ext cx="1074890" cy="946563"/>
          </a:xfrm>
          <a:prstGeom prst="rect">
            <a:avLst/>
          </a:prstGeom>
          <a:noFill/>
        </p:spPr>
        <p:txBody>
          <a:bodyPr wrap="square" lIns="0" tIns="0" rIns="0" bIns="0" rtlCol="0" anchor="ctr">
            <a:noAutofit/>
          </a:bodyPr>
          <a:lstStyle/>
          <a:p>
            <a:pPr algn="ctr" defTabSz="1218987"/>
            <a:r>
              <a:rPr lang="en-US" sz="4000" b="1" dirty="0">
                <a:solidFill>
                  <a:prstClr val="black"/>
                </a:solidFill>
                <a:latin typeface="Arial" panose="020B0604020202020204" pitchFamily="34" charset="0"/>
                <a:cs typeface="Arial" panose="020B0604020202020204" pitchFamily="34" charset="0"/>
              </a:rPr>
              <a:t>01</a:t>
            </a:r>
            <a:endParaRPr lang="en-IN" sz="4000" b="1" dirty="0">
              <a:solidFill>
                <a:prstClr val="black"/>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D8895FA-6118-D6AA-F7B5-2C937BE1E53F}"/>
              </a:ext>
            </a:extLst>
          </p:cNvPr>
          <p:cNvSpPr txBox="1"/>
          <p:nvPr/>
        </p:nvSpPr>
        <p:spPr>
          <a:xfrm>
            <a:off x="7815354" y="4233755"/>
            <a:ext cx="1074890" cy="946563"/>
          </a:xfrm>
          <a:prstGeom prst="rect">
            <a:avLst/>
          </a:prstGeom>
          <a:noFill/>
        </p:spPr>
        <p:txBody>
          <a:bodyPr wrap="square" lIns="0" tIns="0" rIns="0" bIns="0" rtlCol="0" anchor="ctr">
            <a:noAutofit/>
          </a:bodyPr>
          <a:lstStyle/>
          <a:p>
            <a:pPr algn="ctr" defTabSz="1218987"/>
            <a:r>
              <a:rPr lang="en-US" sz="4400" b="1" dirty="0">
                <a:solidFill>
                  <a:prstClr val="black"/>
                </a:solidFill>
                <a:latin typeface="Arial" panose="020B0604020202020204" pitchFamily="34" charset="0"/>
                <a:cs typeface="Arial" panose="020B0604020202020204" pitchFamily="34" charset="0"/>
              </a:rPr>
              <a:t>02</a:t>
            </a:r>
            <a:endParaRPr lang="en-IN" sz="4400" b="1" dirty="0">
              <a:solidFill>
                <a:prstClr val="black"/>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C2D7CB9-31D4-3DE4-B44C-157AE49236C2}"/>
              </a:ext>
            </a:extLst>
          </p:cNvPr>
          <p:cNvSpPr txBox="1"/>
          <p:nvPr/>
        </p:nvSpPr>
        <p:spPr>
          <a:xfrm>
            <a:off x="9739997" y="2707663"/>
            <a:ext cx="1074890" cy="946563"/>
          </a:xfrm>
          <a:prstGeom prst="rect">
            <a:avLst/>
          </a:prstGeom>
          <a:noFill/>
        </p:spPr>
        <p:txBody>
          <a:bodyPr wrap="square" lIns="0" tIns="0" rIns="0" bIns="0" rtlCol="0" anchor="ctr">
            <a:noAutofit/>
          </a:bodyPr>
          <a:lstStyle/>
          <a:p>
            <a:pPr algn="ctr" defTabSz="1218987"/>
            <a:r>
              <a:rPr lang="en-US" sz="4400" b="1" dirty="0">
                <a:solidFill>
                  <a:prstClr val="black"/>
                </a:solidFill>
                <a:latin typeface="Arial" panose="020B0604020202020204" pitchFamily="34" charset="0"/>
                <a:cs typeface="Arial" panose="020B0604020202020204" pitchFamily="34" charset="0"/>
              </a:rPr>
              <a:t>03</a:t>
            </a:r>
            <a:endParaRPr lang="en-IN" sz="4400" b="1" dirty="0">
              <a:solidFill>
                <a:prstClr val="black"/>
              </a:solidFill>
              <a:latin typeface="Arial" panose="020B0604020202020204" pitchFamily="34" charset="0"/>
              <a:cs typeface="Arial" panose="020B0604020202020204" pitchFamily="34" charset="0"/>
            </a:endParaRPr>
          </a:p>
        </p:txBody>
      </p:sp>
      <p:sp>
        <p:nvSpPr>
          <p:cNvPr id="16" name="Freeform: Shape 15">
            <a:extLst>
              <a:ext uri="{FF2B5EF4-FFF2-40B4-BE49-F238E27FC236}">
                <a16:creationId xmlns:a16="http://schemas.microsoft.com/office/drawing/2014/main" id="{A5EE59C9-0B91-A89D-A527-2772ADDC82B6}"/>
              </a:ext>
            </a:extLst>
          </p:cNvPr>
          <p:cNvSpPr/>
          <p:nvPr/>
        </p:nvSpPr>
        <p:spPr>
          <a:xfrm>
            <a:off x="11437615" y="1732396"/>
            <a:ext cx="20357" cy="52280"/>
          </a:xfrm>
          <a:custGeom>
            <a:avLst/>
            <a:gdLst>
              <a:gd name="connsiteX0" fmla="*/ 0 w 23942"/>
              <a:gd name="connsiteY0" fmla="*/ 0 h 50653"/>
              <a:gd name="connsiteX1" fmla="*/ 23942 w 23942"/>
              <a:gd name="connsiteY1" fmla="*/ 17915 h 50653"/>
              <a:gd name="connsiteX2" fmla="*/ 0 w 23942"/>
              <a:gd name="connsiteY2" fmla="*/ 50653 h 50653"/>
              <a:gd name="connsiteX3" fmla="*/ 0 w 23942"/>
              <a:gd name="connsiteY3" fmla="*/ 0 h 50653"/>
            </a:gdLst>
            <a:ahLst/>
            <a:cxnLst>
              <a:cxn ang="0">
                <a:pos x="connsiteX0" y="connsiteY0"/>
              </a:cxn>
              <a:cxn ang="0">
                <a:pos x="connsiteX1" y="connsiteY1"/>
              </a:cxn>
              <a:cxn ang="0">
                <a:pos x="connsiteX2" y="connsiteY2"/>
              </a:cxn>
              <a:cxn ang="0">
                <a:pos x="connsiteX3" y="connsiteY3"/>
              </a:cxn>
            </a:cxnLst>
            <a:rect l="l" t="t" r="r" b="b"/>
            <a:pathLst>
              <a:path w="23942" h="50653">
                <a:moveTo>
                  <a:pt x="0" y="0"/>
                </a:moveTo>
                <a:lnTo>
                  <a:pt x="23942" y="17915"/>
                </a:lnTo>
                <a:lnTo>
                  <a:pt x="0" y="50653"/>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987"/>
            <a:endParaRPr lang="en-IN" sz="2400">
              <a:solidFill>
                <a:prstClr val="white"/>
              </a:solidFill>
              <a:latin typeface="Segoe UI"/>
            </a:endParaRPr>
          </a:p>
        </p:txBody>
      </p:sp>
      <p:sp>
        <p:nvSpPr>
          <p:cNvPr id="17" name="Rectangle 16">
            <a:extLst>
              <a:ext uri="{FF2B5EF4-FFF2-40B4-BE49-F238E27FC236}">
                <a16:creationId xmlns:a16="http://schemas.microsoft.com/office/drawing/2014/main" id="{E6A6DED8-B913-ECD2-FDAE-88C83C343936}"/>
              </a:ext>
            </a:extLst>
          </p:cNvPr>
          <p:cNvSpPr/>
          <p:nvPr/>
        </p:nvSpPr>
        <p:spPr>
          <a:xfrm>
            <a:off x="2120880" y="6466443"/>
            <a:ext cx="8569255" cy="369332"/>
          </a:xfrm>
          <a:prstGeom prst="rect">
            <a:avLst/>
          </a:prstGeom>
          <a:noFill/>
        </p:spPr>
        <p:txBody>
          <a:bodyPr wrap="square" lIns="0" rIns="0" anchor="b">
            <a:spAutoFit/>
          </a:bodyPr>
          <a:lstStyle/>
          <a:p>
            <a:pPr algn="ctr" defTabSz="1218987"/>
            <a:r>
              <a:rPr lang="en-US" b="1" dirty="0">
                <a:solidFill>
                  <a:srgbClr val="ED7D31"/>
                </a:solidFill>
                <a:latin typeface="Georgia" panose="02040502050405020303" pitchFamily="18" charset="0"/>
              </a:rPr>
              <a:t>Request the Falcon9 Launch Wiki page from its URL</a:t>
            </a:r>
            <a:endParaRPr lang="en-IN" b="1" dirty="0">
              <a:solidFill>
                <a:srgbClr val="ED7D31"/>
              </a:solidFill>
              <a:latin typeface="Georgia" panose="02040502050405020303" pitchFamily="18" charset="0"/>
            </a:endParaRPr>
          </a:p>
        </p:txBody>
      </p:sp>
      <p:cxnSp>
        <p:nvCxnSpPr>
          <p:cNvPr id="18" name="Straight Connector 17">
            <a:extLst>
              <a:ext uri="{FF2B5EF4-FFF2-40B4-BE49-F238E27FC236}">
                <a16:creationId xmlns:a16="http://schemas.microsoft.com/office/drawing/2014/main" id="{A0A9D3AE-BD52-8FB0-F73C-0ABF98E03261}"/>
              </a:ext>
            </a:extLst>
          </p:cNvPr>
          <p:cNvCxnSpPr>
            <a:cxnSpLocks/>
          </p:cNvCxnSpPr>
          <p:nvPr/>
        </p:nvCxnSpPr>
        <p:spPr>
          <a:xfrm>
            <a:off x="10450172" y="3857924"/>
            <a:ext cx="0" cy="619470"/>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D85FD39-14F9-E7B1-D323-D854A3D518D7}"/>
              </a:ext>
            </a:extLst>
          </p:cNvPr>
          <p:cNvSpPr/>
          <p:nvPr/>
        </p:nvSpPr>
        <p:spPr>
          <a:xfrm>
            <a:off x="6920013" y="2064445"/>
            <a:ext cx="2195984" cy="1477328"/>
          </a:xfrm>
          <a:prstGeom prst="rect">
            <a:avLst/>
          </a:prstGeom>
        </p:spPr>
        <p:txBody>
          <a:bodyPr wrap="square" lIns="0" rIns="0" anchor="b">
            <a:spAutoFit/>
          </a:bodyPr>
          <a:lstStyle/>
          <a:p>
            <a:pPr algn="ctr" defTabSz="1218987"/>
            <a:r>
              <a:rPr lang="en-US" b="1" dirty="0">
                <a:solidFill>
                  <a:srgbClr val="767598"/>
                </a:solidFill>
                <a:latin typeface="Georgia" panose="02040502050405020303" pitchFamily="18" charset="0"/>
              </a:rPr>
              <a:t>Extract all column/variable names from the HTML table header</a:t>
            </a:r>
          </a:p>
        </p:txBody>
      </p:sp>
      <p:sp>
        <p:nvSpPr>
          <p:cNvPr id="20" name="TextBox 19">
            <a:extLst>
              <a:ext uri="{FF2B5EF4-FFF2-40B4-BE49-F238E27FC236}">
                <a16:creationId xmlns:a16="http://schemas.microsoft.com/office/drawing/2014/main" id="{27C2C4CC-2AF6-5166-00FC-07EA715CA8EB}"/>
              </a:ext>
            </a:extLst>
          </p:cNvPr>
          <p:cNvSpPr txBox="1"/>
          <p:nvPr/>
        </p:nvSpPr>
        <p:spPr>
          <a:xfrm>
            <a:off x="9381001" y="4555583"/>
            <a:ext cx="2456641" cy="923330"/>
          </a:xfrm>
          <a:prstGeom prst="rect">
            <a:avLst/>
          </a:prstGeom>
        </p:spPr>
        <p:txBody>
          <a:bodyPr wrap="square" lIns="0" rIns="0" anchor="b">
            <a:spAutoFit/>
          </a:bodyPr>
          <a:lstStyle>
            <a:defPPr>
              <a:defRPr lang="en-US"/>
            </a:defPPr>
            <a:lvl1pPr algn="ctr" defTabSz="1218987">
              <a:defRPr sz="2000" b="1">
                <a:solidFill>
                  <a:schemeClr val="accent6">
                    <a:lumMod val="50000"/>
                  </a:schemeClr>
                </a:solidFill>
                <a:effectLst>
                  <a:outerShdw blurRad="38100" dist="38100" dir="2700000" algn="tl">
                    <a:srgbClr val="000000">
                      <a:alpha val="43137"/>
                    </a:srgbClr>
                  </a:outerShdw>
                </a:effectLst>
                <a:latin typeface="Georgia" panose="02040502050405020303" pitchFamily="18" charset="0"/>
              </a:defRPr>
            </a:lvl1pPr>
          </a:lstStyle>
          <a:p>
            <a:r>
              <a:rPr lang="en-US" sz="1800" dirty="0">
                <a:solidFill>
                  <a:srgbClr val="0070C0"/>
                </a:solidFill>
                <a:effectLst/>
              </a:rPr>
              <a:t>Create a data frame by parsing the launch HTML tables</a:t>
            </a:r>
          </a:p>
        </p:txBody>
      </p:sp>
      <p:sp>
        <p:nvSpPr>
          <p:cNvPr id="27" name="Graphic 25" descr="Link">
            <a:extLst>
              <a:ext uri="{FF2B5EF4-FFF2-40B4-BE49-F238E27FC236}">
                <a16:creationId xmlns:a16="http://schemas.microsoft.com/office/drawing/2014/main" id="{B96FAACF-A3CB-94DA-77DF-E5D4F381978E}"/>
              </a:ext>
            </a:extLst>
          </p:cNvPr>
          <p:cNvSpPr/>
          <p:nvPr/>
        </p:nvSpPr>
        <p:spPr>
          <a:xfrm>
            <a:off x="422095" y="5858359"/>
            <a:ext cx="2020459" cy="901739"/>
          </a:xfrm>
          <a:custGeom>
            <a:avLst/>
            <a:gdLst>
              <a:gd name="connsiteX0" fmla="*/ 577244 w 655377"/>
              <a:gd name="connsiteY0" fmla="*/ 576530 h 654663"/>
              <a:gd name="connsiteX1" fmla="*/ 456276 w 655377"/>
              <a:gd name="connsiteY1" fmla="*/ 576530 h 654663"/>
              <a:gd name="connsiteX2" fmla="*/ 375314 w 655377"/>
              <a:gd name="connsiteY2" fmla="*/ 495567 h 654663"/>
              <a:gd name="connsiteX3" fmla="*/ 359121 w 655377"/>
              <a:gd name="connsiteY3" fmla="*/ 398412 h 654663"/>
              <a:gd name="connsiteX4" fmla="*/ 429606 w 655377"/>
              <a:gd name="connsiteY4" fmla="*/ 468897 h 654663"/>
              <a:gd name="connsiteX5" fmla="*/ 469611 w 655377"/>
              <a:gd name="connsiteY5" fmla="*/ 467945 h 654663"/>
              <a:gd name="connsiteX6" fmla="*/ 470564 w 655377"/>
              <a:gd name="connsiteY6" fmla="*/ 427940 h 654663"/>
              <a:gd name="connsiteX7" fmla="*/ 400079 w 655377"/>
              <a:gd name="connsiteY7" fmla="*/ 357455 h 654663"/>
              <a:gd name="connsiteX8" fmla="*/ 497234 w 655377"/>
              <a:gd name="connsiteY8" fmla="*/ 374600 h 654663"/>
              <a:gd name="connsiteX9" fmla="*/ 578196 w 655377"/>
              <a:gd name="connsiteY9" fmla="*/ 455562 h 654663"/>
              <a:gd name="connsiteX10" fmla="*/ 577244 w 655377"/>
              <a:gd name="connsiteY10" fmla="*/ 576530 h 654663"/>
              <a:gd name="connsiteX11" fmla="*/ 159096 w 655377"/>
              <a:gd name="connsiteY11" fmla="*/ 279350 h 654663"/>
              <a:gd name="connsiteX12" fmla="*/ 78134 w 655377"/>
              <a:gd name="connsiteY12" fmla="*/ 198387 h 654663"/>
              <a:gd name="connsiteX13" fmla="*/ 78134 w 655377"/>
              <a:gd name="connsiteY13" fmla="*/ 77420 h 654663"/>
              <a:gd name="connsiteX14" fmla="*/ 199101 w 655377"/>
              <a:gd name="connsiteY14" fmla="*/ 77420 h 654663"/>
              <a:gd name="connsiteX15" fmla="*/ 280064 w 655377"/>
              <a:gd name="connsiteY15" fmla="*/ 158382 h 654663"/>
              <a:gd name="connsiteX16" fmla="*/ 297209 w 655377"/>
              <a:gd name="connsiteY16" fmla="*/ 255537 h 654663"/>
              <a:gd name="connsiteX17" fmla="*/ 240059 w 655377"/>
              <a:gd name="connsiteY17" fmla="*/ 198387 h 654663"/>
              <a:gd name="connsiteX18" fmla="*/ 200054 w 655377"/>
              <a:gd name="connsiteY18" fmla="*/ 199340 h 654663"/>
              <a:gd name="connsiteX19" fmla="*/ 199101 w 655377"/>
              <a:gd name="connsiteY19" fmla="*/ 239345 h 654663"/>
              <a:gd name="connsiteX20" fmla="*/ 256251 w 655377"/>
              <a:gd name="connsiteY20" fmla="*/ 296495 h 654663"/>
              <a:gd name="connsiteX21" fmla="*/ 159096 w 655377"/>
              <a:gd name="connsiteY21" fmla="*/ 279350 h 654663"/>
              <a:gd name="connsiteX22" fmla="*/ 617249 w 655377"/>
              <a:gd name="connsiteY22" fmla="*/ 414605 h 654663"/>
              <a:gd name="connsiteX23" fmla="*/ 536286 w 655377"/>
              <a:gd name="connsiteY23" fmla="*/ 333642 h 654663"/>
              <a:gd name="connsiteX24" fmla="*/ 356264 w 655377"/>
              <a:gd name="connsiteY24" fmla="*/ 315545 h 654663"/>
              <a:gd name="connsiteX25" fmla="*/ 339119 w 655377"/>
              <a:gd name="connsiteY25" fmla="*/ 298400 h 654663"/>
              <a:gd name="connsiteX26" fmla="*/ 321021 w 655377"/>
              <a:gd name="connsiteY26" fmla="*/ 118377 h 654663"/>
              <a:gd name="connsiteX27" fmla="*/ 240059 w 655377"/>
              <a:gd name="connsiteY27" fmla="*/ 37415 h 654663"/>
              <a:gd name="connsiteX28" fmla="*/ 41939 w 655377"/>
              <a:gd name="connsiteY28" fmla="*/ 41225 h 654663"/>
              <a:gd name="connsiteX29" fmla="*/ 38129 w 655377"/>
              <a:gd name="connsiteY29" fmla="*/ 239345 h 654663"/>
              <a:gd name="connsiteX30" fmla="*/ 119091 w 655377"/>
              <a:gd name="connsiteY30" fmla="*/ 320307 h 654663"/>
              <a:gd name="connsiteX31" fmla="*/ 299114 w 655377"/>
              <a:gd name="connsiteY31" fmla="*/ 338405 h 654663"/>
              <a:gd name="connsiteX32" fmla="*/ 316259 w 655377"/>
              <a:gd name="connsiteY32" fmla="*/ 355550 h 654663"/>
              <a:gd name="connsiteX33" fmla="*/ 334356 w 655377"/>
              <a:gd name="connsiteY33" fmla="*/ 535572 h 654663"/>
              <a:gd name="connsiteX34" fmla="*/ 415319 w 655377"/>
              <a:gd name="connsiteY34" fmla="*/ 616535 h 654663"/>
              <a:gd name="connsiteX35" fmla="*/ 613439 w 655377"/>
              <a:gd name="connsiteY35" fmla="*/ 612725 h 654663"/>
              <a:gd name="connsiteX36" fmla="*/ 617249 w 655377"/>
              <a:gd name="connsiteY36" fmla="*/ 414605 h 654663"/>
              <a:gd name="connsiteX37" fmla="*/ 617249 w 655377"/>
              <a:gd name="connsiteY37" fmla="*/ 414605 h 6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5377" h="654663">
                <a:moveTo>
                  <a:pt x="577244" y="576530"/>
                </a:moveTo>
                <a:cubicBezTo>
                  <a:pt x="543906" y="609867"/>
                  <a:pt x="489614" y="609867"/>
                  <a:pt x="456276" y="576530"/>
                </a:cubicBezTo>
                <a:lnTo>
                  <a:pt x="375314" y="495567"/>
                </a:lnTo>
                <a:cubicBezTo>
                  <a:pt x="349596" y="469850"/>
                  <a:pt x="342929" y="430797"/>
                  <a:pt x="359121" y="398412"/>
                </a:cubicBezTo>
                <a:lnTo>
                  <a:pt x="429606" y="468897"/>
                </a:lnTo>
                <a:cubicBezTo>
                  <a:pt x="441036" y="479375"/>
                  <a:pt x="458181" y="479375"/>
                  <a:pt x="469611" y="467945"/>
                </a:cubicBezTo>
                <a:cubicBezTo>
                  <a:pt x="480089" y="457467"/>
                  <a:pt x="481041" y="439370"/>
                  <a:pt x="470564" y="427940"/>
                </a:cubicBezTo>
                <a:lnTo>
                  <a:pt x="400079" y="357455"/>
                </a:lnTo>
                <a:cubicBezTo>
                  <a:pt x="432464" y="342215"/>
                  <a:pt x="471516" y="348882"/>
                  <a:pt x="497234" y="374600"/>
                </a:cubicBezTo>
                <a:lnTo>
                  <a:pt x="578196" y="455562"/>
                </a:lnTo>
                <a:cubicBezTo>
                  <a:pt x="610581" y="488900"/>
                  <a:pt x="610581" y="542240"/>
                  <a:pt x="577244" y="576530"/>
                </a:cubicBezTo>
                <a:close/>
                <a:moveTo>
                  <a:pt x="159096" y="279350"/>
                </a:moveTo>
                <a:lnTo>
                  <a:pt x="78134" y="198387"/>
                </a:lnTo>
                <a:cubicBezTo>
                  <a:pt x="44796" y="165050"/>
                  <a:pt x="44796" y="110757"/>
                  <a:pt x="78134" y="77420"/>
                </a:cubicBezTo>
                <a:cubicBezTo>
                  <a:pt x="111471" y="44082"/>
                  <a:pt x="165764" y="44082"/>
                  <a:pt x="199101" y="77420"/>
                </a:cubicBezTo>
                <a:lnTo>
                  <a:pt x="280064" y="158382"/>
                </a:lnTo>
                <a:cubicBezTo>
                  <a:pt x="305781" y="184100"/>
                  <a:pt x="312449" y="223152"/>
                  <a:pt x="297209" y="255537"/>
                </a:cubicBezTo>
                <a:lnTo>
                  <a:pt x="240059" y="198387"/>
                </a:lnTo>
                <a:cubicBezTo>
                  <a:pt x="228629" y="187910"/>
                  <a:pt x="211484" y="187910"/>
                  <a:pt x="200054" y="199340"/>
                </a:cubicBezTo>
                <a:cubicBezTo>
                  <a:pt x="189576" y="209817"/>
                  <a:pt x="188624" y="227915"/>
                  <a:pt x="199101" y="239345"/>
                </a:cubicBezTo>
                <a:lnTo>
                  <a:pt x="256251" y="296495"/>
                </a:lnTo>
                <a:cubicBezTo>
                  <a:pt x="223866" y="311735"/>
                  <a:pt x="184814" y="305067"/>
                  <a:pt x="159096" y="279350"/>
                </a:cubicBezTo>
                <a:close/>
                <a:moveTo>
                  <a:pt x="617249" y="414605"/>
                </a:moveTo>
                <a:lnTo>
                  <a:pt x="536286" y="333642"/>
                </a:lnTo>
                <a:cubicBezTo>
                  <a:pt x="488661" y="285065"/>
                  <a:pt x="412461" y="277445"/>
                  <a:pt x="356264" y="315545"/>
                </a:cubicBezTo>
                <a:lnTo>
                  <a:pt x="339119" y="298400"/>
                </a:lnTo>
                <a:cubicBezTo>
                  <a:pt x="376266" y="242202"/>
                  <a:pt x="368646" y="166955"/>
                  <a:pt x="321021" y="118377"/>
                </a:cubicBezTo>
                <a:lnTo>
                  <a:pt x="240059" y="37415"/>
                </a:lnTo>
                <a:cubicBezTo>
                  <a:pt x="183861" y="-14020"/>
                  <a:pt x="96231" y="-12115"/>
                  <a:pt x="41939" y="41225"/>
                </a:cubicBezTo>
                <a:cubicBezTo>
                  <a:pt x="-12354" y="95517"/>
                  <a:pt x="-14259" y="182195"/>
                  <a:pt x="38129" y="239345"/>
                </a:cubicBezTo>
                <a:lnTo>
                  <a:pt x="119091" y="320307"/>
                </a:lnTo>
                <a:cubicBezTo>
                  <a:pt x="166716" y="368885"/>
                  <a:pt x="242916" y="376505"/>
                  <a:pt x="299114" y="338405"/>
                </a:cubicBezTo>
                <a:lnTo>
                  <a:pt x="316259" y="355550"/>
                </a:lnTo>
                <a:cubicBezTo>
                  <a:pt x="279111" y="411747"/>
                  <a:pt x="286731" y="486995"/>
                  <a:pt x="334356" y="535572"/>
                </a:cubicBezTo>
                <a:lnTo>
                  <a:pt x="415319" y="616535"/>
                </a:lnTo>
                <a:cubicBezTo>
                  <a:pt x="471516" y="668922"/>
                  <a:pt x="559146" y="667017"/>
                  <a:pt x="613439" y="612725"/>
                </a:cubicBezTo>
                <a:cubicBezTo>
                  <a:pt x="667731" y="558432"/>
                  <a:pt x="669636" y="470802"/>
                  <a:pt x="617249" y="414605"/>
                </a:cubicBezTo>
                <a:lnTo>
                  <a:pt x="617249" y="414605"/>
                </a:lnTo>
                <a:close/>
              </a:path>
            </a:pathLst>
          </a:custGeom>
          <a:solidFill>
            <a:schemeClr val="lt1"/>
          </a:solidFill>
          <a:ln w="12700" cap="flat">
            <a:solidFill>
              <a:schemeClr val="accent6"/>
            </a:solidFill>
            <a:prstDash val="solid"/>
            <a:miter/>
          </a:ln>
        </p:spPr>
        <p:txBody>
          <a:bodyPr rtlCol="0" anchor="ctr"/>
          <a:lstStyle/>
          <a:p>
            <a:endParaRPr lang="en-US"/>
          </a:p>
        </p:txBody>
      </p:sp>
      <p:sp>
        <p:nvSpPr>
          <p:cNvPr id="28" name="Rectangle 27">
            <a:hlinkClick r:id="rId3"/>
            <a:extLst>
              <a:ext uri="{FF2B5EF4-FFF2-40B4-BE49-F238E27FC236}">
                <a16:creationId xmlns:a16="http://schemas.microsoft.com/office/drawing/2014/main" id="{F1A7460F-5880-374E-C95C-0BC13C0DD15E}"/>
              </a:ext>
            </a:extLst>
          </p:cNvPr>
          <p:cNvSpPr/>
          <p:nvPr/>
        </p:nvSpPr>
        <p:spPr>
          <a:xfrm>
            <a:off x="103024" y="5628340"/>
            <a:ext cx="2868902" cy="1077218"/>
          </a:xfrm>
          <a:prstGeom prst="rect">
            <a:avLst/>
          </a:prstGeom>
        </p:spPr>
        <p:txBody>
          <a:bodyPr wrap="square" lIns="0" rIns="0" anchor="b">
            <a:spAutoFit/>
          </a:bodyPr>
          <a:lstStyle/>
          <a:p>
            <a:pPr algn="ctr" defTabSz="1218987"/>
            <a:r>
              <a:rPr lang="en-US" sz="3200" b="1" u="sng" dirty="0">
                <a:solidFill>
                  <a:srgbClr val="0B49CB"/>
                </a:solidFill>
                <a:latin typeface="Georgia" panose="02040502050405020303" pitchFamily="18" charset="0"/>
              </a:rPr>
              <a:t>Click to Source code</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1478" y="1693488"/>
            <a:ext cx="5894522" cy="2568546"/>
          </a:xfrm>
          <a:prstGeom prst="rect">
            <a:avLst/>
          </a:prstGeom>
        </p:spPr>
        <p:txBody>
          <a:bodyPr/>
          <a:lstStyle/>
          <a:p>
            <a:pPr marL="0" indent="0" algn="just">
              <a:buNone/>
            </a:pPr>
            <a:r>
              <a:rPr lang="en-US" dirty="0">
                <a:solidFill>
                  <a:schemeClr val="accent3">
                    <a:lumMod val="25000"/>
                  </a:schemeClr>
                </a:solidFill>
                <a:latin typeface="Georgia" panose="02040502050405020303" pitchFamily="18" charset="0"/>
              </a:rPr>
              <a:t>In this part, we performed some Exploratory Data Analysis (EDA) to find some patterns in the data and determined what would be the label for training supervised models.</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TextBox 6">
            <a:extLst>
              <a:ext uri="{FF2B5EF4-FFF2-40B4-BE49-F238E27FC236}">
                <a16:creationId xmlns:a16="http://schemas.microsoft.com/office/drawing/2014/main" id="{1A20B6AE-DCB8-A069-A617-9B3C3BAAA220}"/>
              </a:ext>
            </a:extLst>
          </p:cNvPr>
          <p:cNvSpPr txBox="1"/>
          <p:nvPr/>
        </p:nvSpPr>
        <p:spPr>
          <a:xfrm>
            <a:off x="7877984" y="538650"/>
            <a:ext cx="3640355" cy="707886"/>
          </a:xfrm>
          <a:prstGeom prst="rect">
            <a:avLst/>
          </a:prstGeom>
          <a:noFill/>
        </p:spPr>
        <p:txBody>
          <a:bodyPr wrap="square">
            <a:spAutoFit/>
          </a:bodyPr>
          <a:lstStyle/>
          <a:p>
            <a:r>
              <a:rPr lang="en-US" sz="2000" i="1" dirty="0">
                <a:solidFill>
                  <a:schemeClr val="accent6">
                    <a:lumMod val="50000"/>
                  </a:schemeClr>
                </a:solidFill>
                <a:latin typeface="Georgia" panose="02040502050405020303" pitchFamily="18" charset="0"/>
              </a:rPr>
              <a:t>some common orbit types are shown in the following plot</a:t>
            </a:r>
          </a:p>
        </p:txBody>
      </p:sp>
      <p:graphicFrame>
        <p:nvGraphicFramePr>
          <p:cNvPr id="3" name="Diagram 2">
            <a:extLst>
              <a:ext uri="{FF2B5EF4-FFF2-40B4-BE49-F238E27FC236}">
                <a16:creationId xmlns:a16="http://schemas.microsoft.com/office/drawing/2014/main" id="{1261EE24-83D9-CF4D-EE5D-C82F1BCE8FE6}"/>
              </a:ext>
            </a:extLst>
          </p:cNvPr>
          <p:cNvGraphicFramePr/>
          <p:nvPr>
            <p:extLst>
              <p:ext uri="{D42A27DB-BD31-4B8C-83A1-F6EECF244321}">
                <p14:modId xmlns:p14="http://schemas.microsoft.com/office/powerpoint/2010/main" val="2507841443"/>
              </p:ext>
            </p:extLst>
          </p:nvPr>
        </p:nvGraphicFramePr>
        <p:xfrm>
          <a:off x="-711571" y="3195558"/>
          <a:ext cx="9209012" cy="32316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a:extLst>
              <a:ext uri="{FF2B5EF4-FFF2-40B4-BE49-F238E27FC236}">
                <a16:creationId xmlns:a16="http://schemas.microsoft.com/office/drawing/2014/main" id="{93D20C2D-C877-4374-BA16-C36D3E316788}"/>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6516" y="820436"/>
            <a:ext cx="6543292" cy="43268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DDBBA2-F80E-0906-A9D5-F8B6516CD933}"/>
              </a:ext>
            </a:extLst>
          </p:cNvPr>
          <p:cNvSpPr txBox="1"/>
          <p:nvPr/>
        </p:nvSpPr>
        <p:spPr>
          <a:xfrm>
            <a:off x="201478" y="5987482"/>
            <a:ext cx="10166888" cy="646331"/>
          </a:xfrm>
          <a:prstGeom prst="rect">
            <a:avLst/>
          </a:prstGeom>
          <a:noFill/>
        </p:spPr>
        <p:txBody>
          <a:bodyPr wrap="square" rtlCol="0">
            <a:spAutoFit/>
          </a:bodyPr>
          <a:lstStyle/>
          <a:p>
            <a:r>
              <a:rPr lang="en-US" b="1" dirty="0">
                <a:latin typeface="Georgia" panose="02040502050405020303" pitchFamily="18" charset="0"/>
              </a:rPr>
              <a:t>Source code: </a:t>
            </a:r>
            <a:r>
              <a:rPr lang="en-US" i="1" u="sng" dirty="0">
                <a:solidFill>
                  <a:srgbClr val="00B0F0"/>
                </a:solidFill>
                <a:hlinkClick r:id="rId10"/>
              </a:rPr>
              <a:t>https://github.com/MeysamModiryan/Applied-Data-Science-Capstione/blob/main/labs-jupyter-spacex-Data%20wrangling.ipynb</a:t>
            </a:r>
            <a:endParaRPr lang="en-US" i="1" u="sng" dirty="0">
              <a:solidFill>
                <a:srgbClr val="00B0F0"/>
              </a:solidFill>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109800"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Georgia" panose="02040502050405020303" pitchFamily="18" charset="0"/>
              </a:rPr>
              <a:t>We applied the </a:t>
            </a:r>
            <a:r>
              <a:rPr lang="en-US" sz="2200" dirty="0" err="1">
                <a:solidFill>
                  <a:schemeClr val="accent3">
                    <a:lumMod val="25000"/>
                  </a:schemeClr>
                </a:solidFill>
                <a:latin typeface="Georgia" panose="02040502050405020303" pitchFamily="18" charset="0"/>
              </a:rPr>
              <a:t>catplot</a:t>
            </a:r>
            <a:r>
              <a:rPr lang="en-US" sz="2200" dirty="0">
                <a:solidFill>
                  <a:schemeClr val="accent3">
                    <a:lumMod val="25000"/>
                  </a:schemeClr>
                </a:solidFill>
                <a:latin typeface="Georgia" panose="02040502050405020303" pitchFamily="18" charset="0"/>
              </a:rPr>
              <a:t>() function to some features to figure out the relation between them, Also we used bar chart and line chart to understand some relations between some features. The features that we visualized, are </a:t>
            </a:r>
            <a:r>
              <a:rPr lang="en-US" sz="2200" dirty="0" err="1">
                <a:solidFill>
                  <a:schemeClr val="accent3">
                    <a:lumMod val="25000"/>
                  </a:schemeClr>
                </a:solidFill>
                <a:latin typeface="Georgia" panose="02040502050405020303" pitchFamily="18" charset="0"/>
              </a:rPr>
              <a:t>comen</a:t>
            </a:r>
            <a:r>
              <a:rPr lang="en-US" sz="2200" dirty="0">
                <a:solidFill>
                  <a:schemeClr val="accent3">
                    <a:lumMod val="25000"/>
                  </a:schemeClr>
                </a:solidFill>
                <a:latin typeface="Georgia" panose="02040502050405020303" pitchFamily="18" charset="0"/>
              </a:rPr>
              <a:t> in the following:</a:t>
            </a:r>
          </a:p>
          <a:p>
            <a:pPr lvl="1">
              <a:lnSpc>
                <a:spcPct val="100000"/>
              </a:lnSpc>
              <a:spcBef>
                <a:spcPts val="1400"/>
              </a:spcBef>
              <a:buFont typeface="Wingdings" panose="05000000000000000000" pitchFamily="2" charset="2"/>
              <a:buChar char="q"/>
            </a:pPr>
            <a:r>
              <a:rPr lang="en-US" sz="1800" i="0" dirty="0">
                <a:effectLst/>
                <a:latin typeface="Georgia" panose="02040502050405020303" pitchFamily="18" charset="0"/>
              </a:rPr>
              <a:t>Flight Number and Launch Site</a:t>
            </a:r>
          </a:p>
          <a:p>
            <a:pPr lvl="1">
              <a:lnSpc>
                <a:spcPct val="100000"/>
              </a:lnSpc>
              <a:spcBef>
                <a:spcPts val="1400"/>
              </a:spcBef>
              <a:buFont typeface="Wingdings" panose="05000000000000000000" pitchFamily="2" charset="2"/>
              <a:buChar char="q"/>
            </a:pPr>
            <a:r>
              <a:rPr lang="en-US" sz="1800" i="0" dirty="0">
                <a:effectLst/>
                <a:latin typeface="Georgia" panose="02040502050405020303" pitchFamily="18" charset="0"/>
              </a:rPr>
              <a:t>Payload and Launch Site</a:t>
            </a:r>
          </a:p>
          <a:p>
            <a:pPr lvl="1">
              <a:lnSpc>
                <a:spcPct val="100000"/>
              </a:lnSpc>
              <a:spcBef>
                <a:spcPts val="1400"/>
              </a:spcBef>
              <a:buFont typeface="Wingdings" panose="05000000000000000000" pitchFamily="2" charset="2"/>
              <a:buChar char="q"/>
            </a:pPr>
            <a:r>
              <a:rPr lang="en-US" sz="1800" i="0" dirty="0">
                <a:effectLst/>
                <a:latin typeface="Georgia" panose="02040502050405020303" pitchFamily="18" charset="0"/>
              </a:rPr>
              <a:t>the relationship between success rate of each orbit type</a:t>
            </a:r>
            <a:endParaRPr lang="en-US" sz="1800" dirty="0">
              <a:latin typeface="Georgia" panose="02040502050405020303" pitchFamily="18" charset="0"/>
            </a:endParaRPr>
          </a:p>
          <a:p>
            <a:pPr lvl="1">
              <a:lnSpc>
                <a:spcPct val="100000"/>
              </a:lnSpc>
              <a:spcBef>
                <a:spcPts val="1400"/>
              </a:spcBef>
              <a:buFont typeface="Wingdings" panose="05000000000000000000" pitchFamily="2" charset="2"/>
              <a:buChar char="q"/>
            </a:pPr>
            <a:r>
              <a:rPr lang="en-US" sz="1800" i="0" dirty="0">
                <a:effectLst/>
                <a:latin typeface="Georgia" panose="02040502050405020303" pitchFamily="18" charset="0"/>
              </a:rPr>
              <a:t>Flight Number and Orbit type</a:t>
            </a:r>
          </a:p>
          <a:p>
            <a:pPr lvl="1">
              <a:lnSpc>
                <a:spcPct val="100000"/>
              </a:lnSpc>
              <a:spcBef>
                <a:spcPts val="1400"/>
              </a:spcBef>
              <a:buFont typeface="Wingdings" panose="05000000000000000000" pitchFamily="2" charset="2"/>
              <a:buChar char="q"/>
            </a:pPr>
            <a:r>
              <a:rPr lang="en-US" sz="1800" i="0" dirty="0">
                <a:effectLst/>
                <a:latin typeface="Georgia" panose="02040502050405020303" pitchFamily="18" charset="0"/>
              </a:rPr>
              <a:t>Payload and Orbit type</a:t>
            </a:r>
          </a:p>
          <a:p>
            <a:pPr lvl="1">
              <a:lnSpc>
                <a:spcPct val="100000"/>
              </a:lnSpc>
              <a:spcBef>
                <a:spcPts val="1400"/>
              </a:spcBef>
              <a:buFont typeface="Wingdings" panose="05000000000000000000" pitchFamily="2" charset="2"/>
              <a:buChar char="q"/>
            </a:pPr>
            <a:r>
              <a:rPr lang="en-US" sz="1800" i="0" dirty="0">
                <a:effectLst/>
                <a:latin typeface="Georgia" panose="02040502050405020303" pitchFamily="18" charset="0"/>
              </a:rPr>
              <a:t>the launch success yearly trend</a:t>
            </a:r>
          </a:p>
          <a:p>
            <a:pPr marL="0" indent="0">
              <a:lnSpc>
                <a:spcPct val="100000"/>
              </a:lnSpc>
              <a:spcBef>
                <a:spcPts val="1400"/>
              </a:spcBef>
              <a:buNone/>
            </a:pPr>
            <a:r>
              <a:rPr lang="en-US" sz="2200" dirty="0">
                <a:solidFill>
                  <a:srgbClr val="C00000"/>
                </a:solidFill>
                <a:latin typeface="Georgia" panose="02040502050405020303" pitchFamily="18" charset="0"/>
              </a:rPr>
              <a:t>Some charts are provided in the next slide</a:t>
            </a:r>
          </a:p>
          <a:p>
            <a:pPr marL="0" indent="0">
              <a:lnSpc>
                <a:spcPct val="100000"/>
              </a:lnSpc>
              <a:spcBef>
                <a:spcPts val="1400"/>
              </a:spcBef>
              <a:buNone/>
            </a:pPr>
            <a:r>
              <a:rPr lang="en-US" sz="2200" i="0" dirty="0">
                <a:solidFill>
                  <a:srgbClr val="C00000"/>
                </a:solidFill>
                <a:effectLst/>
                <a:latin typeface="Georgia" panose="02040502050405020303" pitchFamily="18" charset="0"/>
              </a:rPr>
              <a:t>Source code: </a:t>
            </a:r>
            <a:r>
              <a:rPr lang="en-US" sz="2000" i="0" u="sng" dirty="0">
                <a:solidFill>
                  <a:srgbClr val="00B0F0"/>
                </a:solidFill>
                <a:effectLst/>
                <a:latin typeface="Georgia" panose="02040502050405020303" pitchFamily="18" charset="0"/>
                <a:hlinkClick r:id="rId3"/>
              </a:rPr>
              <a:t>https://github.com/MeysamModiryan/Applied-Data-Science-Capstione/blob/main/jupyter-labs-eda-dataviz.ipynb</a:t>
            </a:r>
            <a:endParaRPr lang="en-US" sz="2000" i="0" u="sng" dirty="0">
              <a:solidFill>
                <a:srgbClr val="00B0F0"/>
              </a:solidFill>
              <a:effectLst/>
              <a:latin typeface="Georgia" panose="02040502050405020303" pitchFamily="18" charset="0"/>
            </a:endParaRPr>
          </a:p>
          <a:p>
            <a:pPr lvl="1">
              <a:lnSpc>
                <a:spcPct val="100000"/>
              </a:lnSpc>
              <a:spcBef>
                <a:spcPts val="1400"/>
              </a:spcBef>
            </a:pPr>
            <a:endParaRPr lang="en-US" sz="1400" i="0" dirty="0">
              <a:effectLst/>
              <a:latin typeface="Georgia" panose="02040502050405020303"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pic>
        <p:nvPicPr>
          <p:cNvPr id="5122" name="Picture 2">
            <a:extLst>
              <a:ext uri="{FF2B5EF4-FFF2-40B4-BE49-F238E27FC236}">
                <a16:creationId xmlns:a16="http://schemas.microsoft.com/office/drawing/2014/main" id="{1327404A-0139-303C-7A28-EF11D6BF7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03" y="1325386"/>
            <a:ext cx="11949193" cy="23812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F0EB5D2-66BD-0B56-4A67-725423378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065" y="3706636"/>
            <a:ext cx="5151208" cy="30524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AF2451D-86AA-A83A-245E-6CACD55A2405}"/>
              </a:ext>
            </a:extLst>
          </p:cNvPr>
          <p:cNvGrpSpPr/>
          <p:nvPr/>
        </p:nvGrpSpPr>
        <p:grpSpPr>
          <a:xfrm>
            <a:off x="6305880" y="3706636"/>
            <a:ext cx="4663895" cy="2855677"/>
            <a:chOff x="6305880" y="3706636"/>
            <a:chExt cx="4663895" cy="2855677"/>
          </a:xfrm>
        </p:grpSpPr>
        <p:pic>
          <p:nvPicPr>
            <p:cNvPr id="5126" name="Picture 6">
              <a:extLst>
                <a:ext uri="{FF2B5EF4-FFF2-40B4-BE49-F238E27FC236}">
                  <a16:creationId xmlns:a16="http://schemas.microsoft.com/office/drawing/2014/main" id="{E224D419-F7B7-9E5C-650E-2BD45E481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769" y="3706636"/>
              <a:ext cx="4510006" cy="28556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7959406-056D-F43F-178B-1773FBF6597E}"/>
                </a:ext>
              </a:extLst>
            </p:cNvPr>
            <p:cNvSpPr txBox="1"/>
            <p:nvPr/>
          </p:nvSpPr>
          <p:spPr>
            <a:xfrm rot="16200000">
              <a:off x="5814652" y="4980585"/>
              <a:ext cx="1290233"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bg1">
                      <a:lumMod val="50000"/>
                    </a:schemeClr>
                  </a:solidFill>
                  <a:effectLst/>
                  <a:latin typeface="Arial Unicode MS"/>
                </a:rPr>
                <a:t>success rate</a:t>
              </a:r>
              <a:r>
                <a:rPr kumimoji="0" lang="en-US" altLang="en-US" sz="1400" b="0" i="0" u="none" strike="noStrike" cap="none" normalizeH="0" baseline="0" dirty="0">
                  <a:ln>
                    <a:noFill/>
                  </a:ln>
                  <a:solidFill>
                    <a:schemeClr val="bg1">
                      <a:lumMod val="50000"/>
                    </a:schemeClr>
                  </a:solidFill>
                  <a:effectLst/>
                </a:rPr>
                <a:t> </a:t>
              </a:r>
              <a:endParaRPr kumimoji="0" lang="en-US" altLang="en-US" sz="1400" b="0" i="0" u="none" strike="noStrike" cap="none" normalizeH="0" baseline="0" dirty="0">
                <a:ln>
                  <a:noFill/>
                </a:ln>
                <a:solidFill>
                  <a:schemeClr val="bg1">
                    <a:lumMod val="50000"/>
                  </a:schemeClr>
                </a:solidFill>
                <a:effectLst/>
                <a:latin typeface="Arial" panose="020B0604020202020204" pitchFamily="34" charset="0"/>
              </a:endParaRPr>
            </a:p>
          </p:txBody>
        </p:sp>
      </p:grpSp>
    </p:spTree>
    <p:extLst>
      <p:ext uri="{BB962C8B-B14F-4D97-AF65-F5344CB8AC3E}">
        <p14:creationId xmlns:p14="http://schemas.microsoft.com/office/powerpoint/2010/main" val="1018801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2142" y="1242054"/>
            <a:ext cx="11747715" cy="523165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summarize the SQL queries we performed</a:t>
            </a:r>
          </a:p>
          <a:p>
            <a:pPr>
              <a:lnSpc>
                <a:spcPct val="100000"/>
              </a:lnSpc>
              <a:spcBef>
                <a:spcPts val="1400"/>
              </a:spcBef>
              <a:buFont typeface="Wingdings" panose="05000000000000000000" pitchFamily="2" charset="2"/>
              <a:buChar char="q"/>
            </a:pPr>
            <a:r>
              <a:rPr lang="en-US" sz="1600" b="1" i="1" dirty="0">
                <a:latin typeface="Georgia" panose="02040502050405020303" pitchFamily="18" charset="0"/>
              </a:rPr>
              <a:t>T</a:t>
            </a:r>
            <a:r>
              <a:rPr lang="en-US" sz="1600" b="1" i="1" dirty="0">
                <a:effectLst/>
                <a:latin typeface="Georgia" panose="02040502050405020303" pitchFamily="18" charset="0"/>
              </a:rPr>
              <a:t>he names of the unique launch sites in the space mission</a:t>
            </a:r>
          </a:p>
          <a:p>
            <a:pPr>
              <a:lnSpc>
                <a:spcPct val="100000"/>
              </a:lnSpc>
              <a:spcBef>
                <a:spcPts val="1400"/>
              </a:spcBef>
              <a:buFont typeface="Wingdings" panose="05000000000000000000" pitchFamily="2" charset="2"/>
              <a:buChar char="q"/>
            </a:pPr>
            <a:r>
              <a:rPr lang="en-US" sz="1600" b="1" i="1" dirty="0">
                <a:solidFill>
                  <a:schemeClr val="accent3">
                    <a:lumMod val="25000"/>
                  </a:schemeClr>
                </a:solidFill>
                <a:latin typeface="Georgia" panose="02040502050405020303" pitchFamily="18" charset="0"/>
              </a:rPr>
              <a:t>Top </a:t>
            </a:r>
            <a:r>
              <a:rPr lang="en-US" sz="1600" b="1" i="1" dirty="0">
                <a:effectLst/>
                <a:latin typeface="Georgia" panose="02040502050405020303" pitchFamily="18" charset="0"/>
              </a:rPr>
              <a:t>5 records where launch sites begin with the string 'CCA’</a:t>
            </a:r>
          </a:p>
          <a:p>
            <a:pPr>
              <a:lnSpc>
                <a:spcPct val="100000"/>
              </a:lnSpc>
              <a:spcBef>
                <a:spcPts val="1400"/>
              </a:spcBef>
              <a:buFont typeface="Wingdings" panose="05000000000000000000" pitchFamily="2" charset="2"/>
              <a:buChar char="q"/>
            </a:pPr>
            <a:r>
              <a:rPr lang="en-US" sz="1600" b="1" i="1" dirty="0">
                <a:latin typeface="Georgia" panose="02040502050405020303" pitchFamily="18" charset="0"/>
              </a:rPr>
              <a:t>T</a:t>
            </a:r>
            <a:r>
              <a:rPr lang="en-US" sz="1600" b="1" i="1" dirty="0">
                <a:effectLst/>
                <a:latin typeface="Georgia" panose="02040502050405020303" pitchFamily="18" charset="0"/>
              </a:rPr>
              <a:t>he total payload mass carried by boosters launched by NASA (CRS)</a:t>
            </a:r>
          </a:p>
          <a:p>
            <a:pPr>
              <a:lnSpc>
                <a:spcPct val="100000"/>
              </a:lnSpc>
              <a:spcBef>
                <a:spcPts val="1400"/>
              </a:spcBef>
              <a:buFont typeface="Wingdings" panose="05000000000000000000" pitchFamily="2" charset="2"/>
              <a:buChar char="q"/>
            </a:pPr>
            <a:r>
              <a:rPr lang="en-US" sz="1600" b="1" i="1" dirty="0">
                <a:latin typeface="Georgia" panose="02040502050405020303" pitchFamily="18" charset="0"/>
              </a:rPr>
              <a:t>A</a:t>
            </a:r>
            <a:r>
              <a:rPr lang="en-US" sz="1600" b="1" i="1" dirty="0">
                <a:effectLst/>
                <a:latin typeface="Georgia" panose="02040502050405020303" pitchFamily="18" charset="0"/>
              </a:rPr>
              <a:t>verage payload mass carried by booster version F9 v1.1</a:t>
            </a:r>
          </a:p>
          <a:p>
            <a:pPr>
              <a:lnSpc>
                <a:spcPct val="100000"/>
              </a:lnSpc>
              <a:spcBef>
                <a:spcPts val="1400"/>
              </a:spcBef>
              <a:buFont typeface="Wingdings" panose="05000000000000000000" pitchFamily="2" charset="2"/>
              <a:buChar char="q"/>
            </a:pPr>
            <a:r>
              <a:rPr lang="en-US" sz="1600" b="1" i="1" dirty="0">
                <a:effectLst/>
                <a:latin typeface="Georgia" panose="02040502050405020303" pitchFamily="18" charset="0"/>
              </a:rPr>
              <a:t>the date when the first successful landing outcome in ground pad was achieved.</a:t>
            </a:r>
          </a:p>
          <a:p>
            <a:pPr>
              <a:lnSpc>
                <a:spcPct val="100000"/>
              </a:lnSpc>
              <a:spcBef>
                <a:spcPts val="1400"/>
              </a:spcBef>
              <a:buFont typeface="Wingdings" panose="05000000000000000000" pitchFamily="2" charset="2"/>
              <a:buChar char="q"/>
            </a:pPr>
            <a:r>
              <a:rPr lang="en-US" sz="1600" b="1" i="1" dirty="0">
                <a:effectLst/>
                <a:latin typeface="Georgia" panose="02040502050405020303" pitchFamily="18" charset="0"/>
              </a:rPr>
              <a:t>the names of the boosters which have success in drone ship and have payload mass greater than 4000 but less than 6000</a:t>
            </a:r>
          </a:p>
          <a:p>
            <a:pPr>
              <a:lnSpc>
                <a:spcPct val="100000"/>
              </a:lnSpc>
              <a:spcBef>
                <a:spcPts val="1400"/>
              </a:spcBef>
              <a:buFont typeface="Wingdings" panose="05000000000000000000" pitchFamily="2" charset="2"/>
              <a:buChar char="q"/>
            </a:pPr>
            <a:r>
              <a:rPr lang="en-US" sz="1600" b="1" i="1" dirty="0">
                <a:effectLst/>
                <a:latin typeface="Georgia" panose="02040502050405020303" pitchFamily="18" charset="0"/>
              </a:rPr>
              <a:t>the total number of successful and failure mission outcomes</a:t>
            </a:r>
          </a:p>
          <a:p>
            <a:pPr>
              <a:lnSpc>
                <a:spcPct val="100000"/>
              </a:lnSpc>
              <a:spcBef>
                <a:spcPts val="1400"/>
              </a:spcBef>
              <a:buFont typeface="Wingdings" panose="05000000000000000000" pitchFamily="2" charset="2"/>
              <a:buChar char="q"/>
            </a:pPr>
            <a:r>
              <a:rPr lang="en-US" sz="1600" b="1" i="1" dirty="0">
                <a:effectLst/>
                <a:latin typeface="Georgia" panose="02040502050405020303" pitchFamily="18" charset="0"/>
              </a:rPr>
              <a:t>the names of the booster versions which have carried the maximum payload mass. Use a subquery</a:t>
            </a:r>
          </a:p>
          <a:p>
            <a:pPr>
              <a:lnSpc>
                <a:spcPct val="100000"/>
              </a:lnSpc>
              <a:spcBef>
                <a:spcPts val="1400"/>
              </a:spcBef>
              <a:buFont typeface="Wingdings" panose="05000000000000000000" pitchFamily="2" charset="2"/>
              <a:buChar char="q"/>
            </a:pPr>
            <a:r>
              <a:rPr lang="en-US" sz="1600" b="1" i="1" dirty="0">
                <a:effectLst/>
                <a:latin typeface="Georgia" panose="02040502050405020303" pitchFamily="18" charset="0"/>
              </a:rPr>
              <a:t>the failed landing outcomes in drone ship, their booster versions, and launch site names for in year 2015</a:t>
            </a:r>
          </a:p>
          <a:p>
            <a:pPr>
              <a:lnSpc>
                <a:spcPct val="100000"/>
              </a:lnSpc>
              <a:spcBef>
                <a:spcPts val="1400"/>
              </a:spcBef>
              <a:buFont typeface="Wingdings" panose="05000000000000000000" pitchFamily="2" charset="2"/>
              <a:buChar char="q"/>
            </a:pPr>
            <a:r>
              <a:rPr lang="en-US" sz="1600" b="1" i="1" dirty="0">
                <a:effectLst/>
                <a:latin typeface="Georgia" panose="02040502050405020303" pitchFamily="18" charset="0"/>
              </a:rPr>
              <a:t>Rank the count of landing outcomes (such as Failure (drone ship) or Success (ground pad)) between the date 2010-06-04 and 2017-03-20, in descending order</a:t>
            </a:r>
            <a:endParaRPr lang="en-US" sz="1600" b="1" dirty="0">
              <a:latin typeface="-apple-system"/>
            </a:endParaRPr>
          </a:p>
          <a:p>
            <a:pPr marL="0" indent="0">
              <a:lnSpc>
                <a:spcPct val="100000"/>
              </a:lnSpc>
              <a:spcBef>
                <a:spcPts val="1400"/>
              </a:spcBef>
              <a:buNone/>
            </a:pPr>
            <a:r>
              <a:rPr lang="en-US" sz="1500" b="1" i="0" dirty="0">
                <a:effectLst/>
                <a:latin typeface="-apple-system"/>
              </a:rPr>
              <a:t>Source code: </a:t>
            </a:r>
            <a:r>
              <a:rPr lang="en-US" sz="1500" b="1" i="0" u="sng" dirty="0">
                <a:solidFill>
                  <a:srgbClr val="00B0F0"/>
                </a:solidFill>
                <a:effectLst/>
                <a:latin typeface="-apple-system"/>
                <a:hlinkClick r:id="rId3"/>
              </a:rPr>
              <a:t>https://github.com/MeysamModiryan/Applied-Data-Science-Capstione/blob/main/jupyter-labs-eda-sql-coursera.ipynb</a:t>
            </a:r>
            <a:endParaRPr lang="en-US" sz="1500" b="1" i="0" u="sng" dirty="0">
              <a:solidFill>
                <a:srgbClr val="00B0F0"/>
              </a:solidFill>
              <a:effectLst/>
              <a:latin typeface="-apple-system"/>
            </a:endParaRPr>
          </a:p>
          <a:p>
            <a:pPr lvl="1">
              <a:lnSpc>
                <a:spcPct val="100000"/>
              </a:lnSpc>
              <a:spcBef>
                <a:spcPts val="1400"/>
              </a:spcBef>
              <a:buFont typeface="Wingdings" panose="05000000000000000000" pitchFamily="2" charset="2"/>
              <a:buChar char="v"/>
            </a:pPr>
            <a:endParaRPr lang="en-US" sz="1400" b="1" i="0" dirty="0">
              <a:effectLst/>
              <a:latin typeface="-apple-system"/>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5980" y="1365226"/>
            <a:ext cx="11654725" cy="5492773"/>
          </a:xfrm>
          <a:prstGeom prst="rect">
            <a:avLst/>
          </a:prstGeom>
        </p:spPr>
        <p:txBody>
          <a:bodyPr>
            <a:normAutofit fontScale="92500" lnSpcReduction="10000"/>
          </a:bodyPr>
          <a:lstStyle/>
          <a:p>
            <a:pPr>
              <a:lnSpc>
                <a:spcPct val="100000"/>
              </a:lnSpc>
              <a:spcBef>
                <a:spcPts val="1400"/>
              </a:spcBef>
            </a:pPr>
            <a:r>
              <a:rPr lang="en-US" sz="1800" b="0" i="0" dirty="0">
                <a:effectLst/>
                <a:latin typeface="Georgia" panose="02040502050405020303" pitchFamily="18" charset="0"/>
              </a:rPr>
              <a:t>In this part, we have performed more interactive visual analytics using Folium to complete the below tasks. By these, we should be able to find some geographical patterns about launch sites.</a:t>
            </a:r>
          </a:p>
          <a:p>
            <a:pPr lvl="1">
              <a:lnSpc>
                <a:spcPct val="100000"/>
              </a:lnSpc>
              <a:spcBef>
                <a:spcPts val="1400"/>
              </a:spcBef>
            </a:pPr>
            <a:r>
              <a:rPr lang="en-US" sz="1400" b="0" i="0" dirty="0">
                <a:effectLst/>
                <a:latin typeface="Georgia" panose="02040502050405020303" pitchFamily="18" charset="0"/>
              </a:rPr>
              <a:t>Mark all launch sites on a map</a:t>
            </a:r>
            <a:endParaRPr lang="en-US" sz="1400" dirty="0">
              <a:latin typeface="Georgia" panose="02040502050405020303" pitchFamily="18" charset="0"/>
            </a:endParaRPr>
          </a:p>
          <a:p>
            <a:pPr lvl="1">
              <a:lnSpc>
                <a:spcPct val="100000"/>
              </a:lnSpc>
              <a:spcBef>
                <a:spcPts val="1400"/>
              </a:spcBef>
            </a:pPr>
            <a:r>
              <a:rPr lang="en-US" sz="1400" b="0" i="0" dirty="0">
                <a:effectLst/>
                <a:latin typeface="Georgia" panose="02040502050405020303" pitchFamily="18" charset="0"/>
              </a:rPr>
              <a:t>Mark the success/failed launches for each site on the map</a:t>
            </a:r>
          </a:p>
          <a:p>
            <a:pPr lvl="1">
              <a:lnSpc>
                <a:spcPct val="100000"/>
              </a:lnSpc>
              <a:spcBef>
                <a:spcPts val="1400"/>
              </a:spcBef>
            </a:pPr>
            <a:r>
              <a:rPr lang="en-US" sz="1400" b="0" i="0" dirty="0">
                <a:effectLst/>
                <a:latin typeface="Georgia" panose="02040502050405020303" pitchFamily="18" charset="0"/>
              </a:rPr>
              <a:t>Calculate the distances between a launch site to its proximities</a:t>
            </a:r>
          </a:p>
          <a:p>
            <a:pPr marL="0" indent="0">
              <a:lnSpc>
                <a:spcPct val="100000"/>
              </a:lnSpc>
              <a:spcBef>
                <a:spcPts val="1400"/>
              </a:spcBef>
              <a:buNone/>
            </a:pPr>
            <a:r>
              <a:rPr lang="en-US" sz="1800" dirty="0">
                <a:latin typeface="Georgia" panose="02040502050405020303" pitchFamily="18" charset="0"/>
              </a:rPr>
              <a:t>we used some map objects in order to above tasks that they were: </a:t>
            </a:r>
          </a:p>
          <a:p>
            <a:pPr lvl="1">
              <a:lnSpc>
                <a:spcPct val="100000"/>
              </a:lnSpc>
              <a:spcBef>
                <a:spcPts val="1400"/>
              </a:spcBef>
              <a:buFont typeface="Wingdings" panose="05000000000000000000" pitchFamily="2" charset="2"/>
              <a:buChar char="q"/>
            </a:pPr>
            <a:r>
              <a:rPr lang="en-US" sz="1400" dirty="0" err="1">
                <a:latin typeface="Georgia" panose="02040502050405020303" pitchFamily="18" charset="0"/>
              </a:rPr>
              <a:t>Folium.Map</a:t>
            </a:r>
            <a:r>
              <a:rPr lang="en-US" sz="1400" dirty="0">
                <a:latin typeface="Georgia" panose="02040502050405020303" pitchFamily="18" charset="0"/>
              </a:rPr>
              <a:t>(): To initial center location to be NASA Johnson Space Center at Houston, Texas.</a:t>
            </a:r>
          </a:p>
          <a:p>
            <a:pPr lvl="1">
              <a:lnSpc>
                <a:spcPct val="100000"/>
              </a:lnSpc>
              <a:spcBef>
                <a:spcPts val="1400"/>
              </a:spcBef>
              <a:buFont typeface="Wingdings" panose="05000000000000000000" pitchFamily="2" charset="2"/>
              <a:buChar char="q"/>
            </a:pPr>
            <a:r>
              <a:rPr lang="en-US" sz="1400" dirty="0" err="1">
                <a:latin typeface="Georgia" panose="02040502050405020303" pitchFamily="18" charset="0"/>
              </a:rPr>
              <a:t>Folium.Circle</a:t>
            </a:r>
            <a:r>
              <a:rPr lang="en-US" sz="1400" dirty="0">
                <a:latin typeface="Georgia" panose="02040502050405020303" pitchFamily="18" charset="0"/>
              </a:rPr>
              <a:t>(): To add a highlighted circle area with a text label on a specific coordinate</a:t>
            </a:r>
          </a:p>
          <a:p>
            <a:pPr lvl="1">
              <a:lnSpc>
                <a:spcPct val="100000"/>
              </a:lnSpc>
              <a:spcBef>
                <a:spcPts val="1400"/>
              </a:spcBef>
              <a:buFont typeface="Wingdings" panose="05000000000000000000" pitchFamily="2" charset="2"/>
              <a:buChar char="q"/>
            </a:pPr>
            <a:r>
              <a:rPr lang="en-US" sz="1400" dirty="0" err="1">
                <a:latin typeface="Georgia" panose="02040502050405020303" pitchFamily="18" charset="0"/>
              </a:rPr>
              <a:t>Folium.map.Marker</a:t>
            </a:r>
            <a:r>
              <a:rPr lang="en-US" sz="1400" dirty="0">
                <a:latin typeface="Georgia" panose="02040502050405020303" pitchFamily="18" charset="0"/>
              </a:rPr>
              <a:t>(): To Create a simple stock Leaflet marker on the map</a:t>
            </a:r>
          </a:p>
          <a:p>
            <a:pPr lvl="1">
              <a:lnSpc>
                <a:spcPct val="100000"/>
              </a:lnSpc>
              <a:spcBef>
                <a:spcPts val="1400"/>
              </a:spcBef>
              <a:buFont typeface="Wingdings" panose="05000000000000000000" pitchFamily="2" charset="2"/>
              <a:buChar char="q"/>
            </a:pPr>
            <a:r>
              <a:rPr lang="en-US" sz="1400" dirty="0" err="1">
                <a:latin typeface="Georgia" panose="02040502050405020303" pitchFamily="18" charset="0"/>
              </a:rPr>
              <a:t>MarkerCluster</a:t>
            </a:r>
            <a:r>
              <a:rPr lang="en-US" sz="1400" dirty="0">
                <a:latin typeface="Georgia" panose="02040502050405020303" pitchFamily="18" charset="0"/>
              </a:rPr>
              <a:t>(): to simplify a map containing many markers having the same coordinate.</a:t>
            </a:r>
          </a:p>
          <a:p>
            <a:pPr lvl="1">
              <a:lnSpc>
                <a:spcPct val="100000"/>
              </a:lnSpc>
              <a:spcBef>
                <a:spcPts val="1400"/>
              </a:spcBef>
              <a:buFont typeface="Wingdings" panose="05000000000000000000" pitchFamily="2" charset="2"/>
              <a:buChar char="q"/>
            </a:pPr>
            <a:r>
              <a:rPr lang="en-US" sz="1400" dirty="0" err="1">
                <a:latin typeface="Georgia" panose="02040502050405020303" pitchFamily="18" charset="0"/>
              </a:rPr>
              <a:t>Folium.Marker</a:t>
            </a:r>
            <a:r>
              <a:rPr lang="en-US" sz="1400" dirty="0">
                <a:latin typeface="Georgia" panose="02040502050405020303" pitchFamily="18" charset="0"/>
              </a:rPr>
              <a:t>(): To add objects to marker cluster. Also we used this to show the distance.</a:t>
            </a:r>
          </a:p>
          <a:p>
            <a:pPr lvl="1">
              <a:lnSpc>
                <a:spcPct val="100000"/>
              </a:lnSpc>
              <a:spcBef>
                <a:spcPts val="1400"/>
              </a:spcBef>
              <a:buFont typeface="Wingdings" panose="05000000000000000000" pitchFamily="2" charset="2"/>
              <a:buChar char="q"/>
            </a:pPr>
            <a:r>
              <a:rPr lang="en-US" sz="1400" dirty="0" err="1">
                <a:latin typeface="Georgia" panose="02040502050405020303" pitchFamily="18" charset="0"/>
              </a:rPr>
              <a:t>Folium.PolyLine</a:t>
            </a:r>
            <a:r>
              <a:rPr lang="en-US" sz="1400" dirty="0">
                <a:latin typeface="Georgia" panose="02040502050405020303" pitchFamily="18" charset="0"/>
              </a:rPr>
              <a:t>(): To draw a line between a launch site to the selected coastline point.</a:t>
            </a:r>
          </a:p>
          <a:p>
            <a:pPr lvl="1">
              <a:lnSpc>
                <a:spcPct val="100000"/>
              </a:lnSpc>
              <a:spcBef>
                <a:spcPts val="1400"/>
              </a:spcBef>
              <a:buFont typeface="Wingdings" panose="05000000000000000000" pitchFamily="2" charset="2"/>
              <a:buChar char="q"/>
            </a:pPr>
            <a:r>
              <a:rPr lang="en-US" sz="1400" dirty="0" err="1">
                <a:latin typeface="Georgia" panose="02040502050405020303" pitchFamily="18" charset="0"/>
              </a:rPr>
              <a:t>Folium.Popup</a:t>
            </a:r>
            <a:r>
              <a:rPr lang="en-US" sz="1400" dirty="0">
                <a:latin typeface="Georgia" panose="02040502050405020303" pitchFamily="18" charset="0"/>
              </a:rPr>
              <a:t>():  To Create a Popup instance that can be linked to a Layer.</a:t>
            </a:r>
          </a:p>
          <a:p>
            <a:pPr lvl="1">
              <a:lnSpc>
                <a:spcPct val="100000"/>
              </a:lnSpc>
              <a:spcBef>
                <a:spcPts val="1400"/>
              </a:spcBef>
              <a:buFont typeface="Wingdings" panose="05000000000000000000" pitchFamily="2" charset="2"/>
              <a:buChar char="q"/>
            </a:pPr>
            <a:r>
              <a:rPr lang="en-US" sz="1400" dirty="0">
                <a:latin typeface="Georgia" panose="02040502050405020303" pitchFamily="18" charset="0"/>
              </a:rPr>
              <a:t>And also we used the </a:t>
            </a:r>
            <a:r>
              <a:rPr lang="en-US" sz="1400" dirty="0" err="1">
                <a:latin typeface="Georgia" panose="02040502050405020303" pitchFamily="18" charset="0"/>
              </a:rPr>
              <a:t>add_child</a:t>
            </a:r>
            <a:r>
              <a:rPr lang="en-US" sz="1400" dirty="0">
                <a:latin typeface="Georgia" panose="02040502050405020303" pitchFamily="18" charset="0"/>
              </a:rPr>
              <a:t>() function to add objects that were created to the map.</a:t>
            </a:r>
          </a:p>
          <a:p>
            <a:pPr marL="0" indent="0">
              <a:lnSpc>
                <a:spcPct val="100000"/>
              </a:lnSpc>
              <a:spcBef>
                <a:spcPts val="1400"/>
              </a:spcBef>
              <a:buNone/>
            </a:pPr>
            <a:r>
              <a:rPr lang="en-US" sz="1800" dirty="0">
                <a:latin typeface="Georgia" panose="02040502050405020303" pitchFamily="18" charset="0"/>
              </a:rPr>
              <a:t>Source code: </a:t>
            </a:r>
            <a:r>
              <a:rPr lang="en-US" sz="1500" u="sng" dirty="0">
                <a:solidFill>
                  <a:srgbClr val="00B0F0"/>
                </a:solidFill>
                <a:latin typeface="Georgia" panose="02040502050405020303" pitchFamily="18" charset="0"/>
                <a:hlinkClick r:id="rId3"/>
              </a:rPr>
              <a:t>https://github.com/MeysamModiryan/Applied-Data-Science-Capstione/blob/main/lab_jupyter_launch_site_location.ipynb</a:t>
            </a:r>
            <a:endParaRPr lang="en-US" sz="1500" u="sng" dirty="0">
              <a:solidFill>
                <a:srgbClr val="00B0F0"/>
              </a:solidFill>
              <a:latin typeface="Georgia" panose="02040502050405020303" pitchFamily="18" charset="0"/>
            </a:endParaRPr>
          </a:p>
          <a:p>
            <a:pPr lvl="1">
              <a:lnSpc>
                <a:spcPct val="100000"/>
              </a:lnSpc>
              <a:spcBef>
                <a:spcPts val="1400"/>
              </a:spcBef>
              <a:buFont typeface="Wingdings" panose="05000000000000000000" pitchFamily="2" charset="2"/>
              <a:buChar char="q"/>
            </a:pPr>
            <a:endParaRPr lang="en-US" sz="1400" dirty="0">
              <a:latin typeface="Georgia" panose="02040502050405020303" pitchFamily="18" charset="0"/>
            </a:endParaRPr>
          </a:p>
          <a:p>
            <a:pPr lvl="1">
              <a:lnSpc>
                <a:spcPct val="100000"/>
              </a:lnSpc>
              <a:spcBef>
                <a:spcPts val="1400"/>
              </a:spcBef>
              <a:buFont typeface="Wingdings" panose="05000000000000000000" pitchFamily="2" charset="2"/>
              <a:buChar char="q"/>
            </a:pPr>
            <a:endParaRPr lang="en-US" sz="1400" dirty="0">
              <a:latin typeface="Georgia" panose="02040502050405020303" pitchFamily="18"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5980" y="1365226"/>
            <a:ext cx="11654725" cy="5492773"/>
          </a:xfrm>
          <a:prstGeom prst="rect">
            <a:avLst/>
          </a:prstGeom>
        </p:spPr>
        <p:txBody>
          <a:bodyPr>
            <a:normAutofit/>
          </a:bodyPr>
          <a:lstStyle/>
          <a:p>
            <a:pPr>
              <a:lnSpc>
                <a:spcPct val="100000"/>
              </a:lnSpc>
              <a:spcBef>
                <a:spcPts val="1400"/>
              </a:spcBef>
            </a:pPr>
            <a:r>
              <a:rPr lang="en-US" sz="1800" b="0" i="0" dirty="0">
                <a:effectLst/>
                <a:latin typeface="Georgia" panose="02040502050405020303" pitchFamily="18" charset="0"/>
              </a:rPr>
              <a:t>Some of the plots that we created are provided the below: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grpSp>
        <p:nvGrpSpPr>
          <p:cNvPr id="2" name="Group 1">
            <a:extLst>
              <a:ext uri="{FF2B5EF4-FFF2-40B4-BE49-F238E27FC236}">
                <a16:creationId xmlns:a16="http://schemas.microsoft.com/office/drawing/2014/main" id="{6969D822-02DE-5D6A-5228-BD868C85E0DF}"/>
              </a:ext>
            </a:extLst>
          </p:cNvPr>
          <p:cNvGrpSpPr/>
          <p:nvPr/>
        </p:nvGrpSpPr>
        <p:grpSpPr>
          <a:xfrm>
            <a:off x="1290070" y="2061009"/>
            <a:ext cx="10715950" cy="3762375"/>
            <a:chOff x="1290070" y="2061009"/>
            <a:chExt cx="10715950" cy="3762375"/>
          </a:xfrm>
        </p:grpSpPr>
        <p:pic>
          <p:nvPicPr>
            <p:cNvPr id="6" name="Picture 5">
              <a:extLst>
                <a:ext uri="{FF2B5EF4-FFF2-40B4-BE49-F238E27FC236}">
                  <a16:creationId xmlns:a16="http://schemas.microsoft.com/office/drawing/2014/main" id="{40070A90-11B0-3410-D50F-71497D1863E4}"/>
                </a:ext>
              </a:extLst>
            </p:cNvPr>
            <p:cNvPicPr>
              <a:picLocks noChangeAspect="1"/>
            </p:cNvPicPr>
            <p:nvPr/>
          </p:nvPicPr>
          <p:blipFill>
            <a:blip r:embed="rId3"/>
            <a:stretch>
              <a:fillRect/>
            </a:stretch>
          </p:blipFill>
          <p:spPr>
            <a:xfrm>
              <a:off x="8567495" y="2787835"/>
              <a:ext cx="3438525" cy="2600325"/>
            </a:xfrm>
            <a:prstGeom prst="rect">
              <a:avLst/>
            </a:prstGeom>
          </p:spPr>
        </p:pic>
        <p:pic>
          <p:nvPicPr>
            <p:cNvPr id="8" name="Picture 7">
              <a:extLst>
                <a:ext uri="{FF2B5EF4-FFF2-40B4-BE49-F238E27FC236}">
                  <a16:creationId xmlns:a16="http://schemas.microsoft.com/office/drawing/2014/main" id="{DFEBE5BF-8BDB-78FF-23AF-48BE2A292140}"/>
                </a:ext>
              </a:extLst>
            </p:cNvPr>
            <p:cNvPicPr>
              <a:picLocks noChangeAspect="1"/>
            </p:cNvPicPr>
            <p:nvPr/>
          </p:nvPicPr>
          <p:blipFill rotWithShape="1">
            <a:blip r:embed="rId4"/>
            <a:srcRect l="12235" r="12882"/>
            <a:stretch/>
          </p:blipFill>
          <p:spPr>
            <a:xfrm>
              <a:off x="5641381" y="2289610"/>
              <a:ext cx="3766089" cy="3305175"/>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9237A084-D59C-7F8F-5487-A064889C5438}"/>
                </a:ext>
              </a:extLst>
            </p:cNvPr>
            <p:cNvCxnSpPr/>
            <p:nvPr/>
          </p:nvCxnSpPr>
          <p:spPr>
            <a:xfrm flipH="1" flipV="1">
              <a:off x="9407470" y="2289610"/>
              <a:ext cx="1022889" cy="1321495"/>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40D4CA4A-02AD-E849-68BA-B1751CC691B7}"/>
                </a:ext>
              </a:extLst>
            </p:cNvPr>
            <p:cNvCxnSpPr/>
            <p:nvPr/>
          </p:nvCxnSpPr>
          <p:spPr>
            <a:xfrm flipH="1">
              <a:off x="9407470" y="3942197"/>
              <a:ext cx="1022889" cy="1623448"/>
            </a:xfrm>
            <a:prstGeom prst="line">
              <a:avLst/>
            </a:prstGeom>
          </p:spPr>
          <p:style>
            <a:lnRef idx="3">
              <a:schemeClr val="accent1"/>
            </a:lnRef>
            <a:fillRef idx="0">
              <a:schemeClr val="accent1"/>
            </a:fillRef>
            <a:effectRef idx="2">
              <a:schemeClr val="accent1"/>
            </a:effectRef>
            <a:fontRef idx="minor">
              <a:schemeClr val="tx1"/>
            </a:fontRef>
          </p:style>
        </p:cxnSp>
        <p:pic>
          <p:nvPicPr>
            <p:cNvPr id="14" name="Picture 13">
              <a:extLst>
                <a:ext uri="{FF2B5EF4-FFF2-40B4-BE49-F238E27FC236}">
                  <a16:creationId xmlns:a16="http://schemas.microsoft.com/office/drawing/2014/main" id="{9459D674-DC7F-EB95-9CD4-A0B43FDAD443}"/>
                </a:ext>
              </a:extLst>
            </p:cNvPr>
            <p:cNvPicPr>
              <a:picLocks noChangeAspect="1"/>
            </p:cNvPicPr>
            <p:nvPr/>
          </p:nvPicPr>
          <p:blipFill>
            <a:blip r:embed="rId5"/>
            <a:stretch>
              <a:fillRect/>
            </a:stretch>
          </p:blipFill>
          <p:spPr>
            <a:xfrm>
              <a:off x="1290070" y="2061009"/>
              <a:ext cx="4381500" cy="3762375"/>
            </a:xfrm>
            <a:prstGeom prst="rect">
              <a:avLst/>
            </a:prstGeom>
            <a:ln>
              <a:noFill/>
            </a:ln>
            <a:effectLst>
              <a:outerShdw blurRad="292100" dist="139700" dir="2700000" algn="tl" rotWithShape="0">
                <a:srgbClr val="333333">
                  <a:alpha val="65000"/>
                </a:srgbClr>
              </a:outerShdw>
            </a:effectLst>
          </p:spPr>
        </p:pic>
        <p:cxnSp>
          <p:nvCxnSpPr>
            <p:cNvPr id="15" name="Straight Connector 14">
              <a:extLst>
                <a:ext uri="{FF2B5EF4-FFF2-40B4-BE49-F238E27FC236}">
                  <a16:creationId xmlns:a16="http://schemas.microsoft.com/office/drawing/2014/main" id="{375D11F8-4F7D-2470-14B2-1F0048EED316}"/>
                </a:ext>
              </a:extLst>
            </p:cNvPr>
            <p:cNvCxnSpPr>
              <a:cxnSpLocks/>
            </p:cNvCxnSpPr>
            <p:nvPr/>
          </p:nvCxnSpPr>
          <p:spPr>
            <a:xfrm flipH="1" flipV="1">
              <a:off x="3624506" y="2665708"/>
              <a:ext cx="3287738" cy="945397"/>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BABC5B99-BFE2-B2CD-67CF-22B9A8D868F5}"/>
                </a:ext>
              </a:extLst>
            </p:cNvPr>
            <p:cNvCxnSpPr>
              <a:cxnSpLocks/>
            </p:cNvCxnSpPr>
            <p:nvPr/>
          </p:nvCxnSpPr>
          <p:spPr>
            <a:xfrm flipH="1">
              <a:off x="3586623" y="4215804"/>
              <a:ext cx="3325621" cy="735033"/>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655635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5980" y="1365226"/>
            <a:ext cx="11654725" cy="5492773"/>
          </a:xfrm>
          <a:prstGeom prst="rect">
            <a:avLst/>
          </a:prstGeom>
        </p:spPr>
        <p:txBody>
          <a:bodyPr>
            <a:normAutofit/>
          </a:bodyPr>
          <a:lstStyle/>
          <a:p>
            <a:pPr>
              <a:lnSpc>
                <a:spcPct val="100000"/>
              </a:lnSpc>
              <a:spcBef>
                <a:spcPts val="1400"/>
              </a:spcBef>
            </a:pPr>
            <a:r>
              <a:rPr lang="en-US" sz="1800" b="0" i="0" dirty="0">
                <a:effectLst/>
                <a:latin typeface="Georgia" panose="02040502050405020303" pitchFamily="18" charset="0"/>
              </a:rPr>
              <a:t>Some of the plots that we created are provided the below: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11" name="Picture 10">
            <a:extLst>
              <a:ext uri="{FF2B5EF4-FFF2-40B4-BE49-F238E27FC236}">
                <a16:creationId xmlns:a16="http://schemas.microsoft.com/office/drawing/2014/main" id="{BC2FB021-B08C-3485-C857-B67ECB3B1338}"/>
              </a:ext>
            </a:extLst>
          </p:cNvPr>
          <p:cNvPicPr>
            <a:picLocks noChangeAspect="1"/>
          </p:cNvPicPr>
          <p:nvPr/>
        </p:nvPicPr>
        <p:blipFill>
          <a:blip r:embed="rId3"/>
          <a:stretch>
            <a:fillRect/>
          </a:stretch>
        </p:blipFill>
        <p:spPr>
          <a:xfrm>
            <a:off x="734028" y="2293361"/>
            <a:ext cx="1552575" cy="413385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DD775F01-47F7-ED57-B11B-85D656F4EC7A}"/>
              </a:ext>
            </a:extLst>
          </p:cNvPr>
          <p:cNvPicPr>
            <a:picLocks noChangeAspect="1"/>
          </p:cNvPicPr>
          <p:nvPr/>
        </p:nvPicPr>
        <p:blipFill>
          <a:blip r:embed="rId4"/>
          <a:stretch>
            <a:fillRect/>
          </a:stretch>
        </p:blipFill>
        <p:spPr>
          <a:xfrm>
            <a:off x="3257232" y="1894668"/>
            <a:ext cx="8200740" cy="3068664"/>
          </a:xfrm>
          <a:prstGeom prst="rect">
            <a:avLst/>
          </a:prstGeom>
        </p:spPr>
      </p:pic>
      <p:cxnSp>
        <p:nvCxnSpPr>
          <p:cNvPr id="19" name="Straight Arrow Connector 18">
            <a:extLst>
              <a:ext uri="{FF2B5EF4-FFF2-40B4-BE49-F238E27FC236}">
                <a16:creationId xmlns:a16="http://schemas.microsoft.com/office/drawing/2014/main" id="{9AD15140-CE02-0FD1-9A28-32C7658D6FA5}"/>
              </a:ext>
            </a:extLst>
          </p:cNvPr>
          <p:cNvCxnSpPr>
            <a:cxnSpLocks/>
          </p:cNvCxnSpPr>
          <p:nvPr/>
        </p:nvCxnSpPr>
        <p:spPr>
          <a:xfrm flipH="1" flipV="1">
            <a:off x="3022169" y="4463512"/>
            <a:ext cx="1487838" cy="2634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ight Brace 19">
            <a:extLst>
              <a:ext uri="{FF2B5EF4-FFF2-40B4-BE49-F238E27FC236}">
                <a16:creationId xmlns:a16="http://schemas.microsoft.com/office/drawing/2014/main" id="{C3C0C6CA-D036-C91B-23B2-BFFA131E4FA8}"/>
              </a:ext>
            </a:extLst>
          </p:cNvPr>
          <p:cNvSpPr/>
          <p:nvPr/>
        </p:nvSpPr>
        <p:spPr>
          <a:xfrm>
            <a:off x="2510725" y="2293361"/>
            <a:ext cx="323926" cy="41338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4231F8A8-D0C2-04C3-88B9-602243B97FE4}"/>
              </a:ext>
            </a:extLst>
          </p:cNvPr>
          <p:cNvSpPr txBox="1"/>
          <p:nvPr/>
        </p:nvSpPr>
        <p:spPr>
          <a:xfrm>
            <a:off x="3101894" y="5002685"/>
            <a:ext cx="8511416" cy="461665"/>
          </a:xfrm>
          <a:prstGeom prst="rect">
            <a:avLst/>
          </a:prstGeom>
          <a:noFill/>
        </p:spPr>
        <p:txBody>
          <a:bodyPr wrap="square" rtlCol="0">
            <a:spAutoFit/>
          </a:bodyPr>
          <a:lstStyle/>
          <a:p>
            <a:r>
              <a:rPr lang="en-US" sz="2400" b="1" i="0" dirty="0">
                <a:effectLst>
                  <a:outerShdw blurRad="38100" dist="38100" dir="2700000" algn="tl">
                    <a:srgbClr val="000000">
                      <a:alpha val="43137"/>
                    </a:srgbClr>
                  </a:outerShdw>
                </a:effectLst>
                <a:latin typeface="Agency FB" panose="020B0503020202020204" pitchFamily="34" charset="0"/>
              </a:rPr>
              <a:t>Line and distance between a launch site to its closest city, railway, highway, etc.</a:t>
            </a:r>
            <a:endParaRPr lang="en-US" sz="2400"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929502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buFont typeface="Wingdings" panose="05000000000000000000" pitchFamily="2" charset="2"/>
              <a:buChar char="ü"/>
            </a:pPr>
            <a:r>
              <a:rPr lang="en-US" sz="2200" dirty="0">
                <a:solidFill>
                  <a:schemeClr val="accent3">
                    <a:lumMod val="25000"/>
                  </a:schemeClr>
                </a:solidFill>
                <a:effectLst>
                  <a:outerShdw blurRad="38100" dist="38100" dir="2700000" algn="tl">
                    <a:srgbClr val="000000">
                      <a:alpha val="43137"/>
                    </a:srgbClr>
                  </a:outerShdw>
                </a:effectLst>
                <a:latin typeface="Georgia" panose="02040502050405020303" pitchFamily="18" charset="0"/>
              </a:rPr>
              <a:t>We used:</a:t>
            </a:r>
          </a:p>
          <a:p>
            <a:pPr lvl="1">
              <a:lnSpc>
                <a:spcPct val="100000"/>
              </a:lnSpc>
              <a:spcBef>
                <a:spcPts val="1400"/>
              </a:spcBef>
              <a:buFont typeface="Wingdings" panose="05000000000000000000" pitchFamily="2" charset="2"/>
              <a:buChar char="q"/>
            </a:pPr>
            <a:r>
              <a:rPr lang="en-US" sz="1800" dirty="0">
                <a:solidFill>
                  <a:srgbClr val="C00000"/>
                </a:solidFill>
                <a:effectLst>
                  <a:outerShdw blurRad="38100" dist="38100" dir="2700000" algn="tl">
                    <a:srgbClr val="000000">
                      <a:alpha val="43137"/>
                    </a:srgbClr>
                  </a:outerShdw>
                </a:effectLst>
                <a:latin typeface="Georgia" panose="02040502050405020303" pitchFamily="18" charset="0"/>
              </a:rPr>
              <a:t>Pie</a:t>
            </a:r>
            <a:r>
              <a:rPr lang="en-US" sz="1800" dirty="0">
                <a:solidFill>
                  <a:schemeClr val="accent3">
                    <a:lumMod val="25000"/>
                  </a:schemeClr>
                </a:solidFill>
                <a:latin typeface="Georgia" panose="02040502050405020303" pitchFamily="18" charset="0"/>
              </a:rPr>
              <a:t> </a:t>
            </a:r>
            <a:r>
              <a:rPr lang="en-US" sz="1800" dirty="0">
                <a:solidFill>
                  <a:srgbClr val="C00000"/>
                </a:solidFill>
                <a:effectLst>
                  <a:outerShdw blurRad="38100" dist="38100" dir="2700000" algn="tl">
                    <a:srgbClr val="000000">
                      <a:alpha val="43137"/>
                    </a:srgbClr>
                  </a:outerShdw>
                </a:effectLst>
                <a:latin typeface="Georgia" panose="02040502050405020303" pitchFamily="18" charset="0"/>
              </a:rPr>
              <a:t>chart</a:t>
            </a:r>
            <a:r>
              <a:rPr lang="en-US" sz="1800" dirty="0">
                <a:solidFill>
                  <a:schemeClr val="accent3">
                    <a:lumMod val="25000"/>
                  </a:schemeClr>
                </a:solidFill>
                <a:latin typeface="Georgia" panose="02040502050405020303" pitchFamily="18" charset="0"/>
              </a:rPr>
              <a:t>: </a:t>
            </a:r>
            <a:r>
              <a:rPr lang="en-US" sz="1800" i="1" dirty="0">
                <a:solidFill>
                  <a:schemeClr val="accent3">
                    <a:lumMod val="25000"/>
                  </a:schemeClr>
                </a:solidFill>
                <a:latin typeface="Georgia" panose="02040502050405020303" pitchFamily="18" charset="0"/>
              </a:rPr>
              <a:t>To show the total percentage success launches for sites</a:t>
            </a:r>
          </a:p>
          <a:p>
            <a:pPr lvl="1">
              <a:lnSpc>
                <a:spcPct val="100000"/>
              </a:lnSpc>
              <a:spcBef>
                <a:spcPts val="1400"/>
              </a:spcBef>
              <a:buFont typeface="Wingdings" panose="05000000000000000000" pitchFamily="2" charset="2"/>
              <a:buChar char="q"/>
            </a:pPr>
            <a:r>
              <a:rPr lang="en-US" sz="1800" dirty="0">
                <a:solidFill>
                  <a:srgbClr val="C00000"/>
                </a:solidFill>
                <a:effectLst>
                  <a:outerShdw blurRad="38100" dist="38100" dir="2700000" algn="tl">
                    <a:srgbClr val="000000">
                      <a:alpha val="43137"/>
                    </a:srgbClr>
                  </a:outerShdw>
                </a:effectLst>
                <a:latin typeface="Georgia" panose="02040502050405020303" pitchFamily="18" charset="0"/>
              </a:rPr>
              <a:t>Scatter</a:t>
            </a:r>
            <a:r>
              <a:rPr lang="en-US" sz="1800" dirty="0">
                <a:solidFill>
                  <a:schemeClr val="accent3">
                    <a:lumMod val="25000"/>
                  </a:schemeClr>
                </a:solidFill>
                <a:latin typeface="Georgia" panose="02040502050405020303" pitchFamily="18" charset="0"/>
              </a:rPr>
              <a:t> </a:t>
            </a:r>
            <a:r>
              <a:rPr lang="en-US" sz="1800" dirty="0">
                <a:solidFill>
                  <a:srgbClr val="C00000"/>
                </a:solidFill>
                <a:effectLst>
                  <a:outerShdw blurRad="38100" dist="38100" dir="2700000" algn="tl">
                    <a:srgbClr val="000000">
                      <a:alpha val="43137"/>
                    </a:srgbClr>
                  </a:outerShdw>
                </a:effectLst>
                <a:latin typeface="Georgia" panose="02040502050405020303" pitchFamily="18" charset="0"/>
              </a:rPr>
              <a:t>Plot</a:t>
            </a:r>
            <a:r>
              <a:rPr lang="en-US" sz="1800" dirty="0">
                <a:solidFill>
                  <a:schemeClr val="accent3">
                    <a:lumMod val="25000"/>
                  </a:schemeClr>
                </a:solidFill>
                <a:latin typeface="Georgia" panose="02040502050405020303" pitchFamily="18" charset="0"/>
              </a:rPr>
              <a:t>: </a:t>
            </a:r>
            <a:r>
              <a:rPr lang="en-US" sz="1800" i="1" dirty="0">
                <a:solidFill>
                  <a:schemeClr val="accent3">
                    <a:lumMod val="25000"/>
                  </a:schemeClr>
                </a:solidFill>
                <a:latin typeface="Georgia" panose="02040502050405020303" pitchFamily="18" charset="0"/>
              </a:rPr>
              <a:t>To show the relation between Payload mass vs class</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effectLst>
                  <a:outerShdw blurRad="38100" dist="38100" dir="2700000" algn="tl">
                    <a:srgbClr val="000000">
                      <a:alpha val="43137"/>
                    </a:srgbClr>
                  </a:outerShdw>
                </a:effectLst>
                <a:latin typeface="Georgia" panose="02040502050405020303" pitchFamily="18" charset="0"/>
              </a:rPr>
              <a:t>Also we used:</a:t>
            </a:r>
          </a:p>
          <a:p>
            <a:pPr lvl="1">
              <a:lnSpc>
                <a:spcPct val="100000"/>
              </a:lnSpc>
              <a:spcBef>
                <a:spcPts val="1400"/>
              </a:spcBef>
              <a:buFont typeface="Wingdings" panose="05000000000000000000" pitchFamily="2" charset="2"/>
              <a:buChar char="q"/>
            </a:pPr>
            <a:r>
              <a:rPr lang="en-US" sz="1800" dirty="0">
                <a:solidFill>
                  <a:srgbClr val="C00000"/>
                </a:solidFill>
                <a:effectLst>
                  <a:outerShdw blurRad="38100" dist="38100" dir="2700000" algn="tl">
                    <a:srgbClr val="000000">
                      <a:alpha val="43137"/>
                    </a:srgbClr>
                  </a:outerShdw>
                </a:effectLst>
                <a:latin typeface="Georgia" panose="02040502050405020303" pitchFamily="18" charset="0"/>
              </a:rPr>
              <a:t>Dropdown</a:t>
            </a:r>
            <a:r>
              <a:rPr lang="en-US" sz="1800" dirty="0">
                <a:solidFill>
                  <a:schemeClr val="accent3">
                    <a:lumMod val="25000"/>
                  </a:schemeClr>
                </a:solidFill>
                <a:latin typeface="Georgia" panose="02040502050405020303" pitchFamily="18" charset="0"/>
              </a:rPr>
              <a:t>: </a:t>
            </a:r>
            <a:r>
              <a:rPr lang="en-US" sz="1800" i="1" dirty="0">
                <a:solidFill>
                  <a:schemeClr val="accent3">
                    <a:lumMod val="25000"/>
                  </a:schemeClr>
                </a:solidFill>
                <a:latin typeface="Georgia" panose="02040502050405020303" pitchFamily="18" charset="0"/>
              </a:rPr>
              <a:t>To filter or select a launch site on pie chart. </a:t>
            </a:r>
          </a:p>
          <a:p>
            <a:pPr lvl="1">
              <a:lnSpc>
                <a:spcPct val="100000"/>
              </a:lnSpc>
              <a:spcBef>
                <a:spcPts val="1400"/>
              </a:spcBef>
              <a:buFont typeface="Wingdings" panose="05000000000000000000" pitchFamily="2" charset="2"/>
              <a:buChar char="q"/>
            </a:pPr>
            <a:r>
              <a:rPr lang="en-US" sz="1800" dirty="0" err="1">
                <a:solidFill>
                  <a:srgbClr val="C00000"/>
                </a:solidFill>
                <a:effectLst>
                  <a:outerShdw blurRad="38100" dist="38100" dir="2700000" algn="tl">
                    <a:srgbClr val="000000">
                      <a:alpha val="43137"/>
                    </a:srgbClr>
                  </a:outerShdw>
                </a:effectLst>
                <a:latin typeface="Georgia" panose="02040502050405020303" pitchFamily="18" charset="0"/>
              </a:rPr>
              <a:t>Rangeslider</a:t>
            </a:r>
            <a:r>
              <a:rPr lang="en-US" sz="1800" dirty="0">
                <a:solidFill>
                  <a:schemeClr val="accent3">
                    <a:lumMod val="25000"/>
                  </a:schemeClr>
                </a:solidFill>
                <a:latin typeface="Georgia" panose="02040502050405020303" pitchFamily="18" charset="0"/>
              </a:rPr>
              <a:t>: </a:t>
            </a:r>
            <a:r>
              <a:rPr lang="en-US" sz="1800" i="1" dirty="0">
                <a:solidFill>
                  <a:schemeClr val="accent3">
                    <a:lumMod val="25000"/>
                  </a:schemeClr>
                </a:solidFill>
                <a:latin typeface="Georgia" panose="02040502050405020303" pitchFamily="18" charset="0"/>
              </a:rPr>
              <a:t>To filter and change the range of Payload on Scatter plot.</a:t>
            </a:r>
          </a:p>
          <a:p>
            <a:pPr lvl="1">
              <a:lnSpc>
                <a:spcPct val="100000"/>
              </a:lnSpc>
              <a:spcBef>
                <a:spcPts val="1400"/>
              </a:spcBef>
              <a:buFont typeface="Wingdings" panose="05000000000000000000" pitchFamily="2" charset="2"/>
              <a:buChar char="q"/>
            </a:pPr>
            <a:endParaRPr lang="en-US" sz="1800" dirty="0">
              <a:solidFill>
                <a:schemeClr val="accent3">
                  <a:lumMod val="25000"/>
                </a:schemeClr>
              </a:solidFill>
              <a:latin typeface="Georgia" panose="02040502050405020303" pitchFamily="18" charset="0"/>
            </a:endParaRPr>
          </a:p>
          <a:p>
            <a:pPr marL="0" indent="0" algn="just">
              <a:lnSpc>
                <a:spcPct val="100000"/>
              </a:lnSpc>
              <a:spcBef>
                <a:spcPts val="1400"/>
              </a:spcBef>
              <a:buNone/>
            </a:pPr>
            <a:r>
              <a:rPr lang="en-US" sz="2200" dirty="0">
                <a:solidFill>
                  <a:schemeClr val="accent3">
                    <a:lumMod val="25000"/>
                  </a:schemeClr>
                </a:solidFill>
                <a:effectLst>
                  <a:outerShdw blurRad="38100" dist="38100" dir="2700000" algn="tl">
                    <a:srgbClr val="000000">
                      <a:alpha val="43137"/>
                    </a:srgbClr>
                  </a:outerShdw>
                </a:effectLst>
                <a:latin typeface="Georgia" panose="02040502050405020303" pitchFamily="18" charset="0"/>
              </a:rPr>
              <a:t>This combination allowed to quickly analyze the relation between payloads  and launch sites, helping to identify where is best place to launch according  to payloads.</a:t>
            </a:r>
          </a:p>
          <a:p>
            <a:pPr marL="0" indent="0">
              <a:lnSpc>
                <a:spcPct val="100000"/>
              </a:lnSpc>
              <a:spcBef>
                <a:spcPts val="1400"/>
              </a:spcBef>
              <a:buNone/>
            </a:pPr>
            <a:r>
              <a:rPr lang="en-US" sz="2200" dirty="0">
                <a:solidFill>
                  <a:schemeClr val="accent3">
                    <a:lumMod val="25000"/>
                  </a:schemeClr>
                </a:solidFill>
                <a:effectLst>
                  <a:outerShdw blurRad="38100" dist="38100" dir="2700000" algn="tl">
                    <a:srgbClr val="000000">
                      <a:alpha val="43137"/>
                    </a:srgbClr>
                  </a:outerShdw>
                </a:effectLst>
                <a:latin typeface="Georgia" panose="02040502050405020303" pitchFamily="18" charset="0"/>
              </a:rPr>
              <a:t>Source code: </a:t>
            </a:r>
            <a:r>
              <a:rPr lang="en-US" sz="1700" i="1" u="sng" dirty="0">
                <a:solidFill>
                  <a:srgbClr val="0070C0"/>
                </a:solidFill>
                <a:latin typeface="Georgia" panose="02040502050405020303" pitchFamily="18" charset="0"/>
                <a:hlinkClick r:id="rId3"/>
              </a:rPr>
              <a:t>https://github.com/MeysamModiryan/Applied-Data-Science-Capstione/blob/main/spacex_dash_app1.py</a:t>
            </a:r>
            <a:endParaRPr lang="en-US" i="1" u="sng" dirty="0">
              <a:solidFill>
                <a:srgbClr val="0070C0"/>
              </a:solidFill>
              <a:latin typeface="Georgia" panose="02040502050405020303"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a:t>
            </a:r>
            <a:r>
              <a:rPr kumimoji="0" lang="en-US" sz="4000" b="0" i="0" u="none" strike="noStrike" kern="1200" cap="none" spc="0" normalizeH="0" baseline="0" noProof="0" dirty="0" err="1">
                <a:ln>
                  <a:noFill/>
                </a:ln>
                <a:solidFill>
                  <a:srgbClr val="0B49CB"/>
                </a:solidFill>
                <a:effectLst/>
                <a:uLnTx/>
                <a:uFillTx/>
                <a:latin typeface="Abadi"/>
              </a:rPr>
              <a:t>Plotly</a:t>
            </a:r>
            <a:r>
              <a:rPr kumimoji="0" lang="en-US" sz="4000" b="0" i="0" u="none" strike="noStrike" kern="1200" cap="none" spc="0" normalizeH="0" baseline="0" noProof="0" dirty="0">
                <a:ln>
                  <a:noFill/>
                </a:ln>
                <a:solidFill>
                  <a:srgbClr val="0B49CB"/>
                </a:solidFill>
                <a:effectLst/>
                <a:uLnTx/>
                <a:uFillTx/>
                <a:latin typeface="Abadi"/>
              </a:rPr>
              <a:t> Dash</a:t>
            </a:r>
          </a:p>
        </p:txBody>
      </p:sp>
      <p:pic>
        <p:nvPicPr>
          <p:cNvPr id="10" name="Picture 9">
            <a:extLst>
              <a:ext uri="{FF2B5EF4-FFF2-40B4-BE49-F238E27FC236}">
                <a16:creationId xmlns:a16="http://schemas.microsoft.com/office/drawing/2014/main" id="{23894FC5-81C9-783B-3414-A269DD9150DA}"/>
              </a:ext>
            </a:extLst>
          </p:cNvPr>
          <p:cNvPicPr>
            <a:picLocks noChangeAspect="1"/>
          </p:cNvPicPr>
          <p:nvPr/>
        </p:nvPicPr>
        <p:blipFill>
          <a:blip r:embed="rId3"/>
          <a:stretch>
            <a:fillRect/>
          </a:stretch>
        </p:blipFill>
        <p:spPr>
          <a:xfrm>
            <a:off x="6329120" y="1494497"/>
            <a:ext cx="5688756" cy="4932714"/>
          </a:xfrm>
          <a:prstGeom prst="rect">
            <a:avLst/>
          </a:prstGeom>
        </p:spPr>
      </p:pic>
      <p:pic>
        <p:nvPicPr>
          <p:cNvPr id="12" name="Picture 11">
            <a:extLst>
              <a:ext uri="{FF2B5EF4-FFF2-40B4-BE49-F238E27FC236}">
                <a16:creationId xmlns:a16="http://schemas.microsoft.com/office/drawing/2014/main" id="{59F6C319-0236-4F34-515B-2FF15001D6B2}"/>
              </a:ext>
            </a:extLst>
          </p:cNvPr>
          <p:cNvPicPr>
            <a:picLocks noChangeAspect="1"/>
          </p:cNvPicPr>
          <p:nvPr/>
        </p:nvPicPr>
        <p:blipFill>
          <a:blip r:embed="rId4"/>
          <a:stretch>
            <a:fillRect/>
          </a:stretch>
        </p:blipFill>
        <p:spPr>
          <a:xfrm>
            <a:off x="496817" y="1494497"/>
            <a:ext cx="5688756" cy="4932714"/>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085F0EC9-B260-274A-B90B-7CE71B50BA1C}"/>
                  </a:ext>
                </a:extLst>
              </p14:cNvPr>
              <p14:cNvContentPartPr/>
              <p14:nvPr/>
            </p14:nvContentPartPr>
            <p14:xfrm>
              <a:off x="6319701" y="1774242"/>
              <a:ext cx="519480" cy="518760"/>
            </p14:xfrm>
          </p:contentPart>
        </mc:Choice>
        <mc:Fallback xmlns="">
          <p:pic>
            <p:nvPicPr>
              <p:cNvPr id="16" name="Ink 15">
                <a:extLst>
                  <a:ext uri="{FF2B5EF4-FFF2-40B4-BE49-F238E27FC236}">
                    <a16:creationId xmlns:a16="http://schemas.microsoft.com/office/drawing/2014/main" id="{085F0EC9-B260-274A-B90B-7CE71B50BA1C}"/>
                  </a:ext>
                </a:extLst>
              </p:cNvPr>
              <p:cNvPicPr/>
              <p:nvPr/>
            </p:nvPicPr>
            <p:blipFill>
              <a:blip r:embed="rId6"/>
              <a:stretch>
                <a:fillRect/>
              </a:stretch>
            </p:blipFill>
            <p:spPr>
              <a:xfrm>
                <a:off x="6310701" y="1765602"/>
                <a:ext cx="53712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1A83A25F-B949-30D3-E2D4-D59BCA15BDDA}"/>
                  </a:ext>
                </a:extLst>
              </p14:cNvPr>
              <p14:cNvContentPartPr/>
              <p14:nvPr/>
            </p14:nvContentPartPr>
            <p14:xfrm>
              <a:off x="9559701" y="4505202"/>
              <a:ext cx="299880" cy="12600"/>
            </p14:xfrm>
          </p:contentPart>
        </mc:Choice>
        <mc:Fallback xmlns="">
          <p:pic>
            <p:nvPicPr>
              <p:cNvPr id="17" name="Ink 16">
                <a:extLst>
                  <a:ext uri="{FF2B5EF4-FFF2-40B4-BE49-F238E27FC236}">
                    <a16:creationId xmlns:a16="http://schemas.microsoft.com/office/drawing/2014/main" id="{1A83A25F-B949-30D3-E2D4-D59BCA15BDDA}"/>
                  </a:ext>
                </a:extLst>
              </p:cNvPr>
              <p:cNvPicPr/>
              <p:nvPr/>
            </p:nvPicPr>
            <p:blipFill>
              <a:blip r:embed="rId8"/>
              <a:stretch>
                <a:fillRect/>
              </a:stretch>
            </p:blipFill>
            <p:spPr>
              <a:xfrm>
                <a:off x="9551061" y="4496202"/>
                <a:ext cx="317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3367462A-8C7E-F242-0D16-AF3A4EA05AB2}"/>
                  </a:ext>
                </a:extLst>
              </p14:cNvPr>
              <p14:cNvContentPartPr/>
              <p14:nvPr/>
            </p14:nvContentPartPr>
            <p14:xfrm>
              <a:off x="7951581" y="4545162"/>
              <a:ext cx="304560" cy="14040"/>
            </p14:xfrm>
          </p:contentPart>
        </mc:Choice>
        <mc:Fallback xmlns="">
          <p:pic>
            <p:nvPicPr>
              <p:cNvPr id="18" name="Ink 17">
                <a:extLst>
                  <a:ext uri="{FF2B5EF4-FFF2-40B4-BE49-F238E27FC236}">
                    <a16:creationId xmlns:a16="http://schemas.microsoft.com/office/drawing/2014/main" id="{3367462A-8C7E-F242-0D16-AF3A4EA05AB2}"/>
                  </a:ext>
                </a:extLst>
              </p:cNvPr>
              <p:cNvPicPr/>
              <p:nvPr/>
            </p:nvPicPr>
            <p:blipFill>
              <a:blip r:embed="rId10"/>
              <a:stretch>
                <a:fillRect/>
              </a:stretch>
            </p:blipFill>
            <p:spPr>
              <a:xfrm>
                <a:off x="7942941" y="4536522"/>
                <a:ext cx="3222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99DEB270-FDA9-8A9F-33E5-1EC84048FF31}"/>
                  </a:ext>
                </a:extLst>
              </p14:cNvPr>
              <p14:cNvContentPartPr/>
              <p14:nvPr/>
            </p14:nvContentPartPr>
            <p14:xfrm>
              <a:off x="516141" y="1718802"/>
              <a:ext cx="678960" cy="675360"/>
            </p14:xfrm>
          </p:contentPart>
        </mc:Choice>
        <mc:Fallback xmlns="">
          <p:pic>
            <p:nvPicPr>
              <p:cNvPr id="19" name="Ink 18">
                <a:extLst>
                  <a:ext uri="{FF2B5EF4-FFF2-40B4-BE49-F238E27FC236}">
                    <a16:creationId xmlns:a16="http://schemas.microsoft.com/office/drawing/2014/main" id="{99DEB270-FDA9-8A9F-33E5-1EC84048FF31}"/>
                  </a:ext>
                </a:extLst>
              </p:cNvPr>
              <p:cNvPicPr/>
              <p:nvPr/>
            </p:nvPicPr>
            <p:blipFill>
              <a:blip r:embed="rId12"/>
              <a:stretch>
                <a:fillRect/>
              </a:stretch>
            </p:blipFill>
            <p:spPr>
              <a:xfrm>
                <a:off x="507141" y="1710162"/>
                <a:ext cx="696600" cy="69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8091A896-DDCC-D8E7-CE6A-BE795B002DDB}"/>
                  </a:ext>
                </a:extLst>
              </p14:cNvPr>
              <p14:cNvContentPartPr/>
              <p14:nvPr/>
            </p14:nvContentPartPr>
            <p14:xfrm>
              <a:off x="1019781" y="4492242"/>
              <a:ext cx="254880" cy="360"/>
            </p14:xfrm>
          </p:contentPart>
        </mc:Choice>
        <mc:Fallback xmlns="">
          <p:pic>
            <p:nvPicPr>
              <p:cNvPr id="21" name="Ink 20">
                <a:extLst>
                  <a:ext uri="{FF2B5EF4-FFF2-40B4-BE49-F238E27FC236}">
                    <a16:creationId xmlns:a16="http://schemas.microsoft.com/office/drawing/2014/main" id="{8091A896-DDCC-D8E7-CE6A-BE795B002DDB}"/>
                  </a:ext>
                </a:extLst>
              </p:cNvPr>
              <p:cNvPicPr/>
              <p:nvPr/>
            </p:nvPicPr>
            <p:blipFill>
              <a:blip r:embed="rId14"/>
              <a:stretch>
                <a:fillRect/>
              </a:stretch>
            </p:blipFill>
            <p:spPr>
              <a:xfrm>
                <a:off x="1010781" y="4483242"/>
                <a:ext cx="27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956B7448-3F45-543B-A0D2-8CA834BAE8F8}"/>
                  </a:ext>
                </a:extLst>
              </p14:cNvPr>
              <p14:cNvContentPartPr/>
              <p14:nvPr/>
            </p14:nvContentPartPr>
            <p14:xfrm>
              <a:off x="5326821" y="4544802"/>
              <a:ext cx="343080" cy="14040"/>
            </p14:xfrm>
          </p:contentPart>
        </mc:Choice>
        <mc:Fallback xmlns="">
          <p:pic>
            <p:nvPicPr>
              <p:cNvPr id="23" name="Ink 22">
                <a:extLst>
                  <a:ext uri="{FF2B5EF4-FFF2-40B4-BE49-F238E27FC236}">
                    <a16:creationId xmlns:a16="http://schemas.microsoft.com/office/drawing/2014/main" id="{956B7448-3F45-543B-A0D2-8CA834BAE8F8}"/>
                  </a:ext>
                </a:extLst>
              </p:cNvPr>
              <p:cNvPicPr/>
              <p:nvPr/>
            </p:nvPicPr>
            <p:blipFill>
              <a:blip r:embed="rId16"/>
              <a:stretch>
                <a:fillRect/>
              </a:stretch>
            </p:blipFill>
            <p:spPr>
              <a:xfrm>
                <a:off x="5317821" y="4535802"/>
                <a:ext cx="360720" cy="31680"/>
              </a:xfrm>
              <a:prstGeom prst="rect">
                <a:avLst/>
              </a:prstGeom>
            </p:spPr>
          </p:pic>
        </mc:Fallback>
      </mc:AlternateContent>
    </p:spTree>
    <p:extLst>
      <p:ext uri="{BB962C8B-B14F-4D97-AF65-F5344CB8AC3E}">
        <p14:creationId xmlns:p14="http://schemas.microsoft.com/office/powerpoint/2010/main" val="1737307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9408"/>
            <a:ext cx="9745589" cy="4351338"/>
          </a:xfrm>
          <a:prstGeom prst="rect">
            <a:avLst/>
          </a:prstGeom>
        </p:spPr>
        <p:txBody>
          <a:bodyPr>
            <a:normAutofit/>
          </a:bodyPr>
          <a:lstStyle/>
          <a:p>
            <a:pPr algn="just"/>
            <a:r>
              <a:rPr lang="en-US" sz="2000" dirty="0">
                <a:latin typeface="Georgia" panose="02040502050405020303" pitchFamily="18" charset="0"/>
              </a:rPr>
              <a:t>After loading the </a:t>
            </a:r>
            <a:r>
              <a:rPr lang="en-US" sz="2000" dirty="0" err="1">
                <a:latin typeface="Georgia" panose="02040502050405020303" pitchFamily="18" charset="0"/>
              </a:rPr>
              <a:t>dataframe</a:t>
            </a:r>
            <a:r>
              <a:rPr lang="en-US" sz="2000" dirty="0">
                <a:latin typeface="Georgia" panose="02040502050405020303" pitchFamily="18" charset="0"/>
              </a:rPr>
              <a:t>, we created a NumPy array from the column class as the label and standardized X (features that were selected from previous) and split them into training and test data. We trained some classification models like </a:t>
            </a:r>
            <a:r>
              <a:rPr lang="en-US" sz="1800" dirty="0">
                <a:solidFill>
                  <a:srgbClr val="C00000"/>
                </a:solidFill>
                <a:effectLst>
                  <a:outerShdw blurRad="38100" dist="38100" dir="2700000" algn="tl">
                    <a:srgbClr val="000000">
                      <a:alpha val="43137"/>
                    </a:srgbClr>
                  </a:outerShdw>
                </a:effectLst>
                <a:latin typeface="Georgia" panose="02040502050405020303" pitchFamily="18" charset="0"/>
              </a:rPr>
              <a:t>LOGISTIC REGRESSION, SUPPORT VECTOR MACHINE, DECISION TREE</a:t>
            </a:r>
            <a:r>
              <a:rPr lang="en-US" sz="2000" dirty="0">
                <a:latin typeface="Georgia" panose="02040502050405020303" pitchFamily="18" charset="0"/>
              </a:rPr>
              <a:t>, and </a:t>
            </a:r>
            <a:r>
              <a:rPr lang="en-US" sz="1800" dirty="0">
                <a:solidFill>
                  <a:srgbClr val="C00000"/>
                </a:solidFill>
                <a:effectLst>
                  <a:outerShdw blurRad="38100" dist="38100" dir="2700000" algn="tl">
                    <a:srgbClr val="000000">
                      <a:alpha val="43137"/>
                    </a:srgbClr>
                  </a:outerShdw>
                </a:effectLst>
                <a:latin typeface="Georgia" panose="02040502050405020303" pitchFamily="18" charset="0"/>
              </a:rPr>
              <a:t>K_NEAREST NEIGHBORS</a:t>
            </a:r>
            <a:r>
              <a:rPr lang="en-US" sz="2000" dirty="0">
                <a:latin typeface="Georgia" panose="02040502050405020303" pitchFamily="18" charset="0"/>
              </a:rPr>
              <a:t>, and also we used </a:t>
            </a:r>
            <a:r>
              <a:rPr lang="en-US" sz="1800" dirty="0" err="1">
                <a:solidFill>
                  <a:srgbClr val="C00000"/>
                </a:solidFill>
                <a:effectLst>
                  <a:outerShdw blurRad="38100" dist="38100" dir="2700000" algn="tl">
                    <a:srgbClr val="000000">
                      <a:alpha val="43137"/>
                    </a:srgbClr>
                  </a:outerShdw>
                </a:effectLst>
                <a:latin typeface="Georgia" panose="02040502050405020303" pitchFamily="18" charset="0"/>
              </a:rPr>
              <a:t>GridysearchCV</a:t>
            </a:r>
            <a:r>
              <a:rPr lang="en-US" sz="2000" dirty="0">
                <a:latin typeface="Georgia" panose="02040502050405020303" pitchFamily="18" charset="0"/>
              </a:rPr>
              <a:t> in order to find the best model parameters. after calculating the accuracy of each model (train and test set accuracy)  we found the method performed best.</a:t>
            </a:r>
          </a:p>
          <a:p>
            <a:r>
              <a:rPr lang="en-US" sz="2000" dirty="0">
                <a:latin typeface="Georgia" panose="02040502050405020303" pitchFamily="18" charset="0"/>
              </a:rPr>
              <a:t>Source code: </a:t>
            </a:r>
            <a:r>
              <a:rPr lang="en-US" sz="1600" u="sng" dirty="0">
                <a:solidFill>
                  <a:srgbClr val="00B0F0"/>
                </a:solidFill>
                <a:latin typeface="Georgia" panose="02040502050405020303" pitchFamily="18" charset="0"/>
                <a:hlinkClick r:id="rId3"/>
              </a:rPr>
              <a:t>https://github.com/MeysamModiryan/Applied-Data-Science-Capstione/blob/main/SpaceX_Machine%20Learning%20Prediction_Part_5.ipynb </a:t>
            </a:r>
            <a:endParaRPr lang="en-US" sz="2000" u="sng" dirty="0">
              <a:solidFill>
                <a:srgbClr val="00B0F0"/>
              </a:solidFill>
              <a:latin typeface="Georgia" panose="02040502050405020303" pitchFamily="18"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3ACFB787-B79B-CC7F-7B75-519B58E6C142}"/>
              </a:ext>
            </a:extLst>
          </p:cNvPr>
          <p:cNvGraphicFramePr/>
          <p:nvPr>
            <p:extLst>
              <p:ext uri="{D42A27DB-BD31-4B8C-83A1-F6EECF244321}">
                <p14:modId xmlns:p14="http://schemas.microsoft.com/office/powerpoint/2010/main" val="976409890"/>
              </p:ext>
            </p:extLst>
          </p:nvPr>
        </p:nvGraphicFramePr>
        <p:xfrm>
          <a:off x="1391478" y="3629819"/>
          <a:ext cx="9867630" cy="2596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16835" y="1506559"/>
            <a:ext cx="11383618"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Georgia" panose="02040502050405020303" pitchFamily="18" charset="0"/>
              </a:rPr>
              <a:t>Exploratory data analysis results</a:t>
            </a:r>
          </a:p>
          <a:p>
            <a:pPr lvl="1">
              <a:lnSpc>
                <a:spcPct val="100000"/>
              </a:lnSpc>
              <a:spcBef>
                <a:spcPts val="1400"/>
              </a:spcBef>
              <a:buFont typeface="Wingdings" panose="05000000000000000000" pitchFamily="2" charset="2"/>
              <a:buChar char="v"/>
            </a:pPr>
            <a:r>
              <a:rPr lang="en-US" sz="1800" dirty="0">
                <a:solidFill>
                  <a:schemeClr val="tx1"/>
                </a:solidFill>
                <a:latin typeface="Georgia" panose="02040502050405020303" pitchFamily="18" charset="0"/>
              </a:rPr>
              <a:t>Space X uses 4 different launch sites; </a:t>
            </a:r>
            <a:r>
              <a:rPr lang="en-US" sz="1600" dirty="0">
                <a:solidFill>
                  <a:srgbClr val="C00000"/>
                </a:solidFill>
                <a:effectLst>
                  <a:outerShdw blurRad="38100" dist="38100" dir="2700000" algn="tl">
                    <a:srgbClr val="000000">
                      <a:alpha val="43137"/>
                    </a:srgbClr>
                  </a:outerShdw>
                </a:effectLst>
                <a:latin typeface="Georgia" panose="02040502050405020303" pitchFamily="18" charset="0"/>
              </a:rPr>
              <a:t>(</a:t>
            </a:r>
            <a:r>
              <a:rPr lang="en-US" sz="2000" dirty="0">
                <a:solidFill>
                  <a:srgbClr val="C00000"/>
                </a:solidFill>
                <a:effectLst>
                  <a:outerShdw blurRad="38100" dist="38100" dir="2700000" algn="tl">
                    <a:srgbClr val="000000">
                      <a:alpha val="43137"/>
                    </a:srgbClr>
                  </a:outerShdw>
                </a:effectLst>
                <a:latin typeface="Agency FB" panose="020B0503020202020204" pitchFamily="34" charset="0"/>
              </a:rPr>
              <a:t>CCAFS LC-40, CCAFS SLC-40, KSC LC-39A, VAFB SLC-4E</a:t>
            </a:r>
            <a:r>
              <a:rPr lang="en-US" sz="1600" dirty="0">
                <a:solidFill>
                  <a:srgbClr val="C00000"/>
                </a:solidFill>
                <a:effectLst>
                  <a:outerShdw blurRad="38100" dist="38100" dir="2700000" algn="tl">
                    <a:srgbClr val="000000">
                      <a:alpha val="43137"/>
                    </a:srgbClr>
                  </a:outerShdw>
                </a:effectLst>
                <a:latin typeface="Georgia" panose="02040502050405020303" pitchFamily="18" charset="0"/>
              </a:rPr>
              <a:t>) </a:t>
            </a:r>
          </a:p>
          <a:p>
            <a:pPr lvl="1">
              <a:lnSpc>
                <a:spcPct val="100000"/>
              </a:lnSpc>
              <a:spcBef>
                <a:spcPts val="1400"/>
              </a:spcBef>
              <a:buFont typeface="Wingdings" panose="05000000000000000000" pitchFamily="2" charset="2"/>
              <a:buChar char="v"/>
            </a:pPr>
            <a:r>
              <a:rPr lang="en-US" sz="1800" dirty="0">
                <a:solidFill>
                  <a:schemeClr val="tx1"/>
                </a:solidFill>
                <a:latin typeface="Georgia" panose="02040502050405020303" pitchFamily="18" charset="0"/>
              </a:rPr>
              <a:t>The first launches were done to Space X itself and NASA;</a:t>
            </a:r>
          </a:p>
          <a:p>
            <a:pPr lvl="1">
              <a:lnSpc>
                <a:spcPct val="100000"/>
              </a:lnSpc>
              <a:spcBef>
                <a:spcPts val="1400"/>
              </a:spcBef>
              <a:buFont typeface="Wingdings" panose="05000000000000000000" pitchFamily="2" charset="2"/>
              <a:buChar char="v"/>
            </a:pPr>
            <a:r>
              <a:rPr lang="en-US" sz="1800" i="0" dirty="0">
                <a:solidFill>
                  <a:schemeClr val="tx1"/>
                </a:solidFill>
                <a:effectLst/>
                <a:latin typeface="Georgia" panose="02040502050405020303" pitchFamily="18" charset="0"/>
              </a:rPr>
              <a:t>average payload mass carried by booster version F9 v1.1 is 2928 Kg.</a:t>
            </a:r>
            <a:r>
              <a:rPr lang="en-US" sz="1800" b="1" i="0" dirty="0">
                <a:solidFill>
                  <a:schemeClr val="tx1"/>
                </a:solidFill>
                <a:effectLst/>
                <a:latin typeface="Georgia" panose="02040502050405020303" pitchFamily="18" charset="0"/>
              </a:rPr>
              <a:t> </a:t>
            </a:r>
          </a:p>
          <a:p>
            <a:pPr lvl="1">
              <a:lnSpc>
                <a:spcPct val="100000"/>
              </a:lnSpc>
              <a:spcBef>
                <a:spcPts val="1400"/>
              </a:spcBef>
              <a:buFont typeface="Wingdings" panose="05000000000000000000" pitchFamily="2" charset="2"/>
              <a:buChar char="v"/>
            </a:pPr>
            <a:r>
              <a:rPr lang="en-US" sz="1800" dirty="0">
                <a:solidFill>
                  <a:schemeClr val="tx1"/>
                </a:solidFill>
                <a:latin typeface="Georgia" panose="02040502050405020303" pitchFamily="18" charset="0"/>
              </a:rPr>
              <a:t>2015-12-22 was the first successful landing outcome in-ground pad was achieved</a:t>
            </a:r>
            <a:endParaRPr lang="en-US" sz="1400" b="1" dirty="0">
              <a:solidFill>
                <a:schemeClr val="tx1"/>
              </a:solidFill>
              <a:latin typeface="Georgia" panose="02040502050405020303" pitchFamily="18" charset="0"/>
            </a:endParaRPr>
          </a:p>
          <a:p>
            <a:pPr lvl="1">
              <a:lnSpc>
                <a:spcPct val="100000"/>
              </a:lnSpc>
              <a:spcBef>
                <a:spcPts val="1400"/>
              </a:spcBef>
              <a:buFont typeface="Wingdings" panose="05000000000000000000" pitchFamily="2" charset="2"/>
              <a:buChar char="v"/>
            </a:pPr>
            <a:r>
              <a:rPr lang="en-US" sz="1800" dirty="0">
                <a:solidFill>
                  <a:schemeClr val="tx1"/>
                </a:solidFill>
                <a:latin typeface="Georgia" panose="02040502050405020303" pitchFamily="18" charset="0"/>
              </a:rPr>
              <a:t>Many Falcon 9 booster versions were successful at landing in drone ships having payload above the average;</a:t>
            </a:r>
          </a:p>
          <a:p>
            <a:pPr lvl="1">
              <a:lnSpc>
                <a:spcPct val="100000"/>
              </a:lnSpc>
              <a:spcBef>
                <a:spcPts val="1400"/>
              </a:spcBef>
              <a:buFont typeface="Wingdings" panose="05000000000000000000" pitchFamily="2" charset="2"/>
              <a:buChar char="v"/>
            </a:pPr>
            <a:r>
              <a:rPr lang="en-US" sz="1800" dirty="0">
                <a:solidFill>
                  <a:schemeClr val="tx1"/>
                </a:solidFill>
                <a:latin typeface="Georgia" panose="02040502050405020303" pitchFamily="18" charset="0"/>
              </a:rPr>
              <a:t>Almost 100% of mission outcomes were successful;</a:t>
            </a:r>
          </a:p>
          <a:p>
            <a:pPr lvl="1">
              <a:lnSpc>
                <a:spcPct val="100000"/>
              </a:lnSpc>
              <a:spcBef>
                <a:spcPts val="1400"/>
              </a:spcBef>
              <a:buFont typeface="Wingdings" panose="05000000000000000000" pitchFamily="2" charset="2"/>
              <a:buChar char="v"/>
            </a:pPr>
            <a:r>
              <a:rPr lang="en-US" sz="1800" dirty="0">
                <a:solidFill>
                  <a:schemeClr val="tx1"/>
                </a:solidFill>
                <a:latin typeface="Georgia" panose="02040502050405020303" pitchFamily="18" charset="0"/>
              </a:rPr>
              <a:t>Two booster versions failed at landing in drone ships in 2015: F9 v1.1 B1012 and F9 v1.1 B1015;</a:t>
            </a:r>
          </a:p>
          <a:p>
            <a:pPr lvl="1">
              <a:lnSpc>
                <a:spcPct val="100000"/>
              </a:lnSpc>
              <a:spcBef>
                <a:spcPts val="1400"/>
              </a:spcBef>
              <a:buFont typeface="Wingdings" panose="05000000000000000000" pitchFamily="2" charset="2"/>
              <a:buChar char="v"/>
            </a:pPr>
            <a:r>
              <a:rPr lang="en-US" sz="1800" dirty="0">
                <a:solidFill>
                  <a:schemeClr val="tx1"/>
                </a:solidFill>
                <a:latin typeface="Georgia" panose="02040502050405020303" pitchFamily="18" charset="0"/>
              </a:rPr>
              <a:t>The number of landing outcomes became as better as years passed</a:t>
            </a:r>
            <a:r>
              <a:rPr lang="en-US" sz="1800" dirty="0">
                <a:solidFill>
                  <a:schemeClr val="accent3">
                    <a:lumMod val="25000"/>
                  </a:schemeClr>
                </a:solidFill>
                <a:latin typeface="Abadi" panose="020B0604020104020204" pitchFamily="34" charset="0"/>
              </a:rPr>
              <a: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343511"/>
            <a:ext cx="10444486" cy="344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 (EDA with visualization)</a:t>
            </a: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2050" name="Picture 2">
            <a:extLst>
              <a:ext uri="{FF2B5EF4-FFF2-40B4-BE49-F238E27FC236}">
                <a16:creationId xmlns:a16="http://schemas.microsoft.com/office/drawing/2014/main" id="{E60599F0-DF27-4D38-8C10-D773C793B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99" y="1862240"/>
            <a:ext cx="9978887" cy="1949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3B325FE-92EB-4A1D-631D-0C890E8F7C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984137"/>
            <a:ext cx="10139686" cy="233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789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343511"/>
            <a:ext cx="10444486" cy="344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 (EDA with visualization)</a:t>
            </a: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9" name="Picture 2">
            <a:extLst>
              <a:ext uri="{FF2B5EF4-FFF2-40B4-BE49-F238E27FC236}">
                <a16:creationId xmlns:a16="http://schemas.microsoft.com/office/drawing/2014/main" id="{817BC614-C3A3-4662-6AB0-E78D5F4D4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35" y="1762388"/>
            <a:ext cx="6997976" cy="22072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AC4323D1-ADA8-2759-E61F-BF39281B2A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1322" y="1716292"/>
            <a:ext cx="3676650" cy="2667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573E247-B7EC-FAE9-E7D8-293A3E76DD0F}"/>
              </a:ext>
            </a:extLst>
          </p:cNvPr>
          <p:cNvGrpSpPr/>
          <p:nvPr/>
        </p:nvGrpSpPr>
        <p:grpSpPr>
          <a:xfrm>
            <a:off x="240835" y="4199511"/>
            <a:ext cx="4461781" cy="2573409"/>
            <a:chOff x="6298660" y="3706636"/>
            <a:chExt cx="4671115" cy="2855677"/>
          </a:xfrm>
        </p:grpSpPr>
        <p:pic>
          <p:nvPicPr>
            <p:cNvPr id="12" name="Picture 6">
              <a:extLst>
                <a:ext uri="{FF2B5EF4-FFF2-40B4-BE49-F238E27FC236}">
                  <a16:creationId xmlns:a16="http://schemas.microsoft.com/office/drawing/2014/main" id="{4A42F8F8-47FF-D154-5308-661DE58340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769" y="3706636"/>
              <a:ext cx="4510006" cy="28556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74ECCD9-8A07-702B-BDE0-146D173DCFA1}"/>
                </a:ext>
              </a:extLst>
            </p:cNvPr>
            <p:cNvSpPr txBox="1"/>
            <p:nvPr/>
          </p:nvSpPr>
          <p:spPr>
            <a:xfrm rot="16200000">
              <a:off x="5651231" y="4809944"/>
              <a:ext cx="1617076" cy="3222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bg1">
                      <a:lumMod val="50000"/>
                    </a:schemeClr>
                  </a:solidFill>
                  <a:effectLst/>
                  <a:latin typeface="Arial Unicode MS"/>
                </a:rPr>
                <a:t>success rate</a:t>
              </a:r>
              <a:r>
                <a:rPr kumimoji="0" lang="en-US" altLang="en-US" sz="1400" b="0" i="0" u="none" strike="noStrike" cap="none" normalizeH="0" baseline="0" dirty="0">
                  <a:ln>
                    <a:noFill/>
                  </a:ln>
                  <a:solidFill>
                    <a:schemeClr val="bg1">
                      <a:lumMod val="50000"/>
                    </a:schemeClr>
                  </a:solidFill>
                  <a:effectLst/>
                </a:rPr>
                <a:t> </a:t>
              </a:r>
              <a:endParaRPr kumimoji="0" lang="en-US" altLang="en-US" sz="1400" b="0" i="0" u="none" strike="noStrike" cap="none" normalizeH="0" baseline="0" dirty="0">
                <a:ln>
                  <a:noFill/>
                </a:ln>
                <a:solidFill>
                  <a:schemeClr val="bg1">
                    <a:lumMod val="50000"/>
                  </a:schemeClr>
                </a:solidFill>
                <a:effectLst/>
                <a:latin typeface="Arial" panose="020B0604020202020204" pitchFamily="34" charset="0"/>
              </a:endParaRPr>
            </a:p>
          </p:txBody>
        </p:sp>
      </p:grpSp>
      <p:pic>
        <p:nvPicPr>
          <p:cNvPr id="14" name="Picture 8">
            <a:extLst>
              <a:ext uri="{FF2B5EF4-FFF2-40B4-BE49-F238E27FC236}">
                <a16:creationId xmlns:a16="http://schemas.microsoft.com/office/drawing/2014/main" id="{5B080440-F106-D74F-443C-2AC3AF480C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9571" y="4393289"/>
            <a:ext cx="7166186" cy="225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524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361314" y="429942"/>
            <a:ext cx="7850025" cy="344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 (EDA with SQL)</a:t>
            </a: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807477" y="37982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a:extLst>
              <a:ext uri="{FF2B5EF4-FFF2-40B4-BE49-F238E27FC236}">
                <a16:creationId xmlns:a16="http://schemas.microsoft.com/office/drawing/2014/main" id="{D588F2B4-7800-1CF7-FB69-E5BDD573288F}"/>
              </a:ext>
            </a:extLst>
          </p:cNvPr>
          <p:cNvPicPr>
            <a:picLocks noChangeAspect="1"/>
          </p:cNvPicPr>
          <p:nvPr/>
        </p:nvPicPr>
        <p:blipFill>
          <a:blip r:embed="rId4">
            <a:duotone>
              <a:prstClr val="black"/>
              <a:schemeClr val="accent6">
                <a:tint val="45000"/>
                <a:satMod val="400000"/>
              </a:schemeClr>
            </a:duotone>
          </a:blip>
          <a:stretch>
            <a:fillRect/>
          </a:stretch>
        </p:blipFill>
        <p:spPr>
          <a:xfrm>
            <a:off x="1853940" y="1784159"/>
            <a:ext cx="1754505" cy="2398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5C54945F-3E99-150D-AE52-B4BEAD8EF560}"/>
              </a:ext>
            </a:extLst>
          </p:cNvPr>
          <p:cNvSpPr txBox="1"/>
          <p:nvPr/>
        </p:nvSpPr>
        <p:spPr>
          <a:xfrm>
            <a:off x="3755825" y="1784159"/>
            <a:ext cx="1743503" cy="1354217"/>
          </a:xfrm>
          <a:prstGeom prst="rect">
            <a:avLst/>
          </a:prstGeom>
          <a:solidFill>
            <a:srgbClr val="99B7FF"/>
          </a:solidFill>
        </p:spPr>
        <p:txBody>
          <a:bodyPr wrap="square" rtlCol="0">
            <a:spAutoFit/>
          </a:bodyPr>
          <a:lstStyle/>
          <a:p>
            <a:r>
              <a:rPr lang="en-US" sz="1600" b="1" i="0" dirty="0">
                <a:effectLst/>
                <a:latin typeface="-apple-system"/>
              </a:rPr>
              <a:t>the total payload mass carried by boosters launched by NASA (CRS)</a:t>
            </a:r>
          </a:p>
          <a:p>
            <a:endParaRPr lang="en-US" dirty="0"/>
          </a:p>
        </p:txBody>
      </p:sp>
      <p:pic>
        <p:nvPicPr>
          <p:cNvPr id="6" name="Picture 5">
            <a:extLst>
              <a:ext uri="{FF2B5EF4-FFF2-40B4-BE49-F238E27FC236}">
                <a16:creationId xmlns:a16="http://schemas.microsoft.com/office/drawing/2014/main" id="{7F43CA12-5940-DDB0-4B45-DD1F856FC7F4}"/>
              </a:ext>
            </a:extLst>
          </p:cNvPr>
          <p:cNvPicPr>
            <a:picLocks noChangeAspect="1"/>
          </p:cNvPicPr>
          <p:nvPr/>
        </p:nvPicPr>
        <p:blipFill>
          <a:blip r:embed="rId5">
            <a:duotone>
              <a:prstClr val="black"/>
              <a:schemeClr val="accent1">
                <a:tint val="45000"/>
                <a:satMod val="400000"/>
              </a:schemeClr>
            </a:duotone>
          </a:blip>
          <a:stretch>
            <a:fillRect/>
          </a:stretch>
        </p:blipFill>
        <p:spPr>
          <a:xfrm>
            <a:off x="3744823" y="2945672"/>
            <a:ext cx="1754505" cy="1237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56F27933-7616-F5DB-EDCE-ADEB42E74DDA}"/>
              </a:ext>
            </a:extLst>
          </p:cNvPr>
          <p:cNvPicPr>
            <a:picLocks noChangeAspect="1"/>
          </p:cNvPicPr>
          <p:nvPr/>
        </p:nvPicPr>
        <p:blipFill>
          <a:blip r:embed="rId6">
            <a:duotone>
              <a:prstClr val="black"/>
              <a:schemeClr val="accent2">
                <a:tint val="45000"/>
                <a:satMod val="400000"/>
              </a:schemeClr>
            </a:duotone>
          </a:blip>
          <a:stretch>
            <a:fillRect/>
          </a:stretch>
        </p:blipFill>
        <p:spPr>
          <a:xfrm>
            <a:off x="5646708" y="3138375"/>
            <a:ext cx="1904924" cy="1044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B9E656D3-9B3D-2DBE-33FB-2B5E4B8CE76D}"/>
              </a:ext>
            </a:extLst>
          </p:cNvPr>
          <p:cNvSpPr txBox="1"/>
          <p:nvPr/>
        </p:nvSpPr>
        <p:spPr>
          <a:xfrm>
            <a:off x="5646708" y="1832589"/>
            <a:ext cx="1904924" cy="1354217"/>
          </a:xfrm>
          <a:prstGeom prst="rect">
            <a:avLst/>
          </a:prstGeom>
          <a:solidFill>
            <a:srgbClr val="FFAB7C"/>
          </a:solidFill>
        </p:spPr>
        <p:txBody>
          <a:bodyPr wrap="square" rtlCol="0">
            <a:spAutoFit/>
          </a:bodyPr>
          <a:lstStyle/>
          <a:p>
            <a:pPr algn="ctr"/>
            <a:r>
              <a:rPr lang="en-US" sz="1600" b="1" i="0" dirty="0">
                <a:effectLst/>
                <a:latin typeface="-apple-system"/>
              </a:rPr>
              <a:t>average payload mass carried by booster version F9 v1.1</a:t>
            </a:r>
          </a:p>
          <a:p>
            <a:pPr algn="ctr"/>
            <a:endParaRPr lang="en-US" dirty="0"/>
          </a:p>
        </p:txBody>
      </p:sp>
      <p:pic>
        <p:nvPicPr>
          <p:cNvPr id="20" name="Picture 19">
            <a:extLst>
              <a:ext uri="{FF2B5EF4-FFF2-40B4-BE49-F238E27FC236}">
                <a16:creationId xmlns:a16="http://schemas.microsoft.com/office/drawing/2014/main" id="{D79BCED8-FFA7-9910-A2C1-805B1AF9A679}"/>
              </a:ext>
            </a:extLst>
          </p:cNvPr>
          <p:cNvPicPr>
            <a:picLocks noChangeAspect="1"/>
          </p:cNvPicPr>
          <p:nvPr/>
        </p:nvPicPr>
        <p:blipFill rotWithShape="1">
          <a:blip r:embed="rId7">
            <a:duotone>
              <a:prstClr val="black"/>
              <a:schemeClr val="tx2">
                <a:tint val="45000"/>
                <a:satMod val="400000"/>
              </a:schemeClr>
            </a:duotone>
          </a:blip>
          <a:srcRect l="890" t="-6551" r="-890" b="18520"/>
          <a:stretch/>
        </p:blipFill>
        <p:spPr>
          <a:xfrm>
            <a:off x="7656197" y="2945671"/>
            <a:ext cx="1904924" cy="1237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FD1DCBA4-C634-01A2-8D71-876BDA3EF783}"/>
              </a:ext>
            </a:extLst>
          </p:cNvPr>
          <p:cNvSpPr txBox="1"/>
          <p:nvPr/>
        </p:nvSpPr>
        <p:spPr>
          <a:xfrm>
            <a:off x="7656197" y="1834531"/>
            <a:ext cx="1888114" cy="1323439"/>
          </a:xfrm>
          <a:prstGeom prst="rect">
            <a:avLst/>
          </a:prstGeom>
          <a:solidFill>
            <a:srgbClr val="BFC7D6"/>
          </a:solidFill>
        </p:spPr>
        <p:txBody>
          <a:bodyPr wrap="square" rtlCol="0">
            <a:spAutoFit/>
          </a:bodyPr>
          <a:lstStyle/>
          <a:p>
            <a:pPr algn="ctr"/>
            <a:r>
              <a:rPr lang="en-US" sz="1600" b="1" i="0" dirty="0">
                <a:effectLst/>
                <a:latin typeface="-apple-system"/>
              </a:rPr>
              <a:t>the date when the first successful landing outcome in ground pad was achieved.</a:t>
            </a:r>
          </a:p>
        </p:txBody>
      </p:sp>
      <p:pic>
        <p:nvPicPr>
          <p:cNvPr id="23" name="Picture 22">
            <a:extLst>
              <a:ext uri="{FF2B5EF4-FFF2-40B4-BE49-F238E27FC236}">
                <a16:creationId xmlns:a16="http://schemas.microsoft.com/office/drawing/2014/main" id="{1270F138-09DF-CEE0-D63A-584AB418DEF0}"/>
              </a:ext>
            </a:extLst>
          </p:cNvPr>
          <p:cNvPicPr>
            <a:picLocks noChangeAspect="1"/>
          </p:cNvPicPr>
          <p:nvPr/>
        </p:nvPicPr>
        <p:blipFill>
          <a:blip r:embed="rId8">
            <a:duotone>
              <a:prstClr val="black"/>
              <a:schemeClr val="accent4">
                <a:tint val="45000"/>
                <a:satMod val="400000"/>
              </a:schemeClr>
            </a:duotone>
          </a:blip>
          <a:stretch>
            <a:fillRect/>
          </a:stretch>
        </p:blipFill>
        <p:spPr>
          <a:xfrm>
            <a:off x="4916555" y="4394169"/>
            <a:ext cx="1804130" cy="2348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22E244B9-6ACE-DDDE-2499-B40EB81F5656}"/>
              </a:ext>
            </a:extLst>
          </p:cNvPr>
          <p:cNvSpPr txBox="1"/>
          <p:nvPr/>
        </p:nvSpPr>
        <p:spPr>
          <a:xfrm>
            <a:off x="6681746" y="4414247"/>
            <a:ext cx="1491038" cy="2308324"/>
          </a:xfrm>
          <a:prstGeom prst="rect">
            <a:avLst/>
          </a:prstGeom>
          <a:solidFill>
            <a:srgbClr val="FFF26B"/>
          </a:solidFill>
        </p:spPr>
        <p:txBody>
          <a:bodyPr wrap="square" rtlCol="0">
            <a:spAutoFit/>
          </a:bodyPr>
          <a:lstStyle/>
          <a:p>
            <a:pPr algn="ctr"/>
            <a:r>
              <a:rPr lang="en-US" sz="1600" b="1" i="0" dirty="0">
                <a:effectLst/>
                <a:latin typeface="-apple-system"/>
              </a:rPr>
              <a:t>the names of the boosters which have success in drone ship and have payload mass greater than 4000 but less than 6000</a:t>
            </a:r>
          </a:p>
        </p:txBody>
      </p:sp>
      <p:pic>
        <p:nvPicPr>
          <p:cNvPr id="28" name="Picture 27">
            <a:extLst>
              <a:ext uri="{FF2B5EF4-FFF2-40B4-BE49-F238E27FC236}">
                <a16:creationId xmlns:a16="http://schemas.microsoft.com/office/drawing/2014/main" id="{32817601-53C5-9B3D-652B-F13374469B3B}"/>
              </a:ext>
            </a:extLst>
          </p:cNvPr>
          <p:cNvPicPr>
            <a:picLocks noChangeAspect="1"/>
          </p:cNvPicPr>
          <p:nvPr/>
        </p:nvPicPr>
        <p:blipFill>
          <a:blip r:embed="rId9">
            <a:duotone>
              <a:prstClr val="black"/>
              <a:srgbClr val="FF0000">
                <a:tint val="45000"/>
                <a:satMod val="400000"/>
              </a:srgbClr>
            </a:duotone>
          </a:blip>
          <a:stretch>
            <a:fillRect/>
          </a:stretch>
        </p:blipFill>
        <p:spPr>
          <a:xfrm>
            <a:off x="1849705" y="4968212"/>
            <a:ext cx="3066850" cy="1774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TextBox 28">
            <a:extLst>
              <a:ext uri="{FF2B5EF4-FFF2-40B4-BE49-F238E27FC236}">
                <a16:creationId xmlns:a16="http://schemas.microsoft.com/office/drawing/2014/main" id="{9C54BD33-A5D7-1167-BFFC-495CF47ADCB0}"/>
              </a:ext>
            </a:extLst>
          </p:cNvPr>
          <p:cNvSpPr txBox="1"/>
          <p:nvPr/>
        </p:nvSpPr>
        <p:spPr>
          <a:xfrm>
            <a:off x="1849704" y="4420020"/>
            <a:ext cx="3066851" cy="646331"/>
          </a:xfrm>
          <a:prstGeom prst="rect">
            <a:avLst/>
          </a:prstGeom>
          <a:solidFill>
            <a:srgbClr val="FF6B6B"/>
          </a:solidFill>
        </p:spPr>
        <p:txBody>
          <a:bodyPr wrap="square" rtlCol="0">
            <a:spAutoFit/>
          </a:bodyPr>
          <a:lstStyle/>
          <a:p>
            <a:pPr algn="ctr"/>
            <a:r>
              <a:rPr lang="en-US" b="1" i="0" dirty="0">
                <a:effectLst/>
                <a:latin typeface="-apple-system"/>
              </a:rPr>
              <a:t>the total number of successful and failure mission outcomes</a:t>
            </a:r>
          </a:p>
        </p:txBody>
      </p:sp>
      <p:pic>
        <p:nvPicPr>
          <p:cNvPr id="31" name="Picture 30">
            <a:extLst>
              <a:ext uri="{FF2B5EF4-FFF2-40B4-BE49-F238E27FC236}">
                <a16:creationId xmlns:a16="http://schemas.microsoft.com/office/drawing/2014/main" id="{56F2C0E0-BEEA-B701-840A-316F8D94471D}"/>
              </a:ext>
            </a:extLst>
          </p:cNvPr>
          <p:cNvPicPr>
            <a:picLocks noChangeAspect="1"/>
          </p:cNvPicPr>
          <p:nvPr/>
        </p:nvPicPr>
        <p:blipFill>
          <a:blip r:embed="rId10"/>
          <a:stretch>
            <a:fillRect/>
          </a:stretch>
        </p:blipFill>
        <p:spPr>
          <a:xfrm>
            <a:off x="199419" y="2062006"/>
            <a:ext cx="1491038" cy="4704482"/>
          </a:xfrm>
          <a:prstGeom prst="rect">
            <a:avLst/>
          </a:prstGeom>
          <a:ln>
            <a:noFill/>
          </a:ln>
          <a:effectLst>
            <a:outerShdw blurRad="292100" dist="139700" dir="2700000" algn="tl" rotWithShape="0">
              <a:srgbClr val="333333">
                <a:alpha val="65000"/>
              </a:srgbClr>
            </a:outerShdw>
          </a:effectLst>
        </p:spPr>
      </p:pic>
      <p:sp>
        <p:nvSpPr>
          <p:cNvPr id="33" name="TextBox 32">
            <a:extLst>
              <a:ext uri="{FF2B5EF4-FFF2-40B4-BE49-F238E27FC236}">
                <a16:creationId xmlns:a16="http://schemas.microsoft.com/office/drawing/2014/main" id="{BB92BE19-2B7B-0AD4-C581-797B45DC195C}"/>
              </a:ext>
            </a:extLst>
          </p:cNvPr>
          <p:cNvSpPr txBox="1"/>
          <p:nvPr/>
        </p:nvSpPr>
        <p:spPr>
          <a:xfrm>
            <a:off x="212670" y="509454"/>
            <a:ext cx="1460679" cy="1569660"/>
          </a:xfrm>
          <a:prstGeom prst="rect">
            <a:avLst/>
          </a:prstGeom>
          <a:solidFill>
            <a:srgbClr val="FFFFFF"/>
          </a:solidFill>
        </p:spPr>
        <p:txBody>
          <a:bodyPr wrap="square">
            <a:spAutoFit/>
          </a:bodyPr>
          <a:lstStyle/>
          <a:p>
            <a:pPr algn="ctr"/>
            <a:r>
              <a:rPr lang="en-US" sz="1600" b="1" i="0" dirty="0">
                <a:effectLst/>
                <a:latin typeface="-apple-system"/>
              </a:rPr>
              <a:t>the names of the booster versions which have carried the maximum payload mass</a:t>
            </a:r>
          </a:p>
        </p:txBody>
      </p:sp>
      <p:pic>
        <p:nvPicPr>
          <p:cNvPr id="35" name="Picture 34">
            <a:extLst>
              <a:ext uri="{FF2B5EF4-FFF2-40B4-BE49-F238E27FC236}">
                <a16:creationId xmlns:a16="http://schemas.microsoft.com/office/drawing/2014/main" id="{93B4342C-0B0B-A678-4131-C1637AA02C8C}"/>
              </a:ext>
            </a:extLst>
          </p:cNvPr>
          <p:cNvPicPr>
            <a:picLocks noChangeAspect="1"/>
          </p:cNvPicPr>
          <p:nvPr/>
        </p:nvPicPr>
        <p:blipFill>
          <a:blip r:embed="rId11">
            <a:duotone>
              <a:prstClr val="black"/>
              <a:schemeClr val="accent6">
                <a:lumMod val="50000"/>
                <a:tint val="45000"/>
                <a:satMod val="400000"/>
              </a:schemeClr>
            </a:duotone>
          </a:blip>
          <a:stretch>
            <a:fillRect/>
          </a:stretch>
        </p:blipFill>
        <p:spPr>
          <a:xfrm>
            <a:off x="9615334" y="1128933"/>
            <a:ext cx="2363996" cy="3096286"/>
          </a:xfrm>
          <a:prstGeom prst="rect">
            <a:avLst/>
          </a:prstGeom>
        </p:spPr>
      </p:pic>
      <p:pic>
        <p:nvPicPr>
          <p:cNvPr id="37" name="Picture 36">
            <a:extLst>
              <a:ext uri="{FF2B5EF4-FFF2-40B4-BE49-F238E27FC236}">
                <a16:creationId xmlns:a16="http://schemas.microsoft.com/office/drawing/2014/main" id="{B8EA74CA-ECA4-F257-39EF-C390EA09E030}"/>
              </a:ext>
            </a:extLst>
          </p:cNvPr>
          <p:cNvPicPr>
            <a:picLocks noChangeAspect="1"/>
          </p:cNvPicPr>
          <p:nvPr/>
        </p:nvPicPr>
        <p:blipFill>
          <a:blip r:embed="rId12"/>
          <a:stretch>
            <a:fillRect/>
          </a:stretch>
        </p:blipFill>
        <p:spPr>
          <a:xfrm>
            <a:off x="8200420" y="5533131"/>
            <a:ext cx="2743199" cy="1155223"/>
          </a:xfrm>
          <a:prstGeom prst="rect">
            <a:avLst/>
          </a:prstGeom>
        </p:spPr>
      </p:pic>
      <p:sp>
        <p:nvSpPr>
          <p:cNvPr id="38" name="TextBox 37">
            <a:extLst>
              <a:ext uri="{FF2B5EF4-FFF2-40B4-BE49-F238E27FC236}">
                <a16:creationId xmlns:a16="http://schemas.microsoft.com/office/drawing/2014/main" id="{E9D4D3AA-2E57-596D-C6F2-1FBB8A705C7E}"/>
              </a:ext>
            </a:extLst>
          </p:cNvPr>
          <p:cNvSpPr txBox="1"/>
          <p:nvPr/>
        </p:nvSpPr>
        <p:spPr>
          <a:xfrm>
            <a:off x="8200421" y="4455913"/>
            <a:ext cx="2743198" cy="1077218"/>
          </a:xfrm>
          <a:prstGeom prst="rect">
            <a:avLst/>
          </a:prstGeom>
          <a:solidFill>
            <a:srgbClr val="FCFCFC"/>
          </a:solidFill>
        </p:spPr>
        <p:txBody>
          <a:bodyPr wrap="square" rtlCol="0">
            <a:spAutoFit/>
          </a:bodyPr>
          <a:lstStyle/>
          <a:p>
            <a:pPr algn="ctr"/>
            <a:r>
              <a:rPr lang="en-US" sz="1600" b="1" i="0" dirty="0">
                <a:effectLst/>
                <a:latin typeface="-apple-system"/>
              </a:rPr>
              <a:t>the failed landing outcomes in drone ship, their booster versions, and launch site names for in year 2015</a:t>
            </a:r>
          </a:p>
        </p:txBody>
      </p:sp>
      <p:sp>
        <p:nvSpPr>
          <p:cNvPr id="39" name="TextBox 38">
            <a:extLst>
              <a:ext uri="{FF2B5EF4-FFF2-40B4-BE49-F238E27FC236}">
                <a16:creationId xmlns:a16="http://schemas.microsoft.com/office/drawing/2014/main" id="{FB2C3369-81F0-0C74-BB16-CC40E3C614FB}"/>
              </a:ext>
            </a:extLst>
          </p:cNvPr>
          <p:cNvSpPr txBox="1"/>
          <p:nvPr/>
        </p:nvSpPr>
        <p:spPr>
          <a:xfrm>
            <a:off x="1807477" y="1128932"/>
            <a:ext cx="7850025" cy="584775"/>
          </a:xfrm>
          <a:prstGeom prst="rect">
            <a:avLst/>
          </a:prstGeom>
          <a:solidFill>
            <a:srgbClr val="C3D2BD"/>
          </a:solidFill>
        </p:spPr>
        <p:txBody>
          <a:bodyPr wrap="square" rtlCol="0">
            <a:spAutoFit/>
          </a:bodyPr>
          <a:lstStyle/>
          <a:p>
            <a:pPr algn="l"/>
            <a:r>
              <a:rPr lang="en-US" sz="1600" b="1" i="0" dirty="0">
                <a:effectLst/>
                <a:latin typeface="-apple-system"/>
              </a:rPr>
              <a:t>Rank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3313022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60285"/>
            <a:ext cx="10444486" cy="3781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analysis results</a:t>
            </a:r>
          </a:p>
          <a:p>
            <a:pPr marL="0" marR="0" lvl="0" indent="0" algn="l" defTabSz="914400" rtl="0" eaLnBrk="1" fontAlgn="auto" latinLnBrk="0" hangingPunct="1">
              <a:lnSpc>
                <a:spcPct val="100000"/>
              </a:lnSpc>
              <a:spcBef>
                <a:spcPts val="1400"/>
              </a:spcBef>
              <a:spcAft>
                <a:spcPts val="0"/>
              </a:spcAft>
              <a:buClrTx/>
              <a:buSzTx/>
              <a:buNone/>
              <a:tabLst/>
              <a:defRPr/>
            </a:pPr>
            <a:r>
              <a:rPr kumimoji="0" lang="en-US" sz="2200" b="0" i="1" u="none" strike="noStrike" kern="1200" cap="none" spc="0" normalizeH="0" baseline="0" noProof="0" dirty="0">
                <a:ln>
                  <a:noFill/>
                </a:ln>
                <a:solidFill>
                  <a:srgbClr val="A5A5A5">
                    <a:lumMod val="25000"/>
                  </a:srgbClr>
                </a:solidFill>
                <a:effectLst>
                  <a:outerShdw blurRad="38100" dist="38100" dir="2700000" algn="tl">
                    <a:srgbClr val="000000">
                      <a:alpha val="43137"/>
                    </a:srgbClr>
                  </a:outerShdw>
                </a:effectLst>
                <a:uLnTx/>
                <a:uFillTx/>
                <a:latin typeface="Abadi" panose="020B0604020104020204" pitchFamily="34" charset="0"/>
                <a:ea typeface="+mn-ea"/>
                <a:cs typeface="+mn-cs"/>
              </a:rPr>
              <a:t>The Decision Tree classifier was the best model to predict a successful landing and had 89 percent accuracy for the training set and 84 percent for the test set.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10" name="Picture 9">
            <a:extLst>
              <a:ext uri="{FF2B5EF4-FFF2-40B4-BE49-F238E27FC236}">
                <a16:creationId xmlns:a16="http://schemas.microsoft.com/office/drawing/2014/main" id="{A79E4AFA-6058-E933-A315-01695845061C}"/>
              </a:ext>
            </a:extLst>
          </p:cNvPr>
          <p:cNvPicPr>
            <a:picLocks noChangeAspect="1"/>
          </p:cNvPicPr>
          <p:nvPr/>
        </p:nvPicPr>
        <p:blipFill rotWithShape="1">
          <a:blip r:embed="rId4">
            <a:clrChange>
              <a:clrFrom>
                <a:srgbClr val="F5F5F5"/>
              </a:clrFrom>
              <a:clrTo>
                <a:srgbClr val="F5F5F5">
                  <a:alpha val="0"/>
                </a:srgbClr>
              </a:clrTo>
            </a:clrChange>
          </a:blip>
          <a:srcRect t="1803" b="-1803"/>
          <a:stretch/>
        </p:blipFill>
        <p:spPr>
          <a:xfrm>
            <a:off x="977503" y="2761206"/>
            <a:ext cx="9852698" cy="2653223"/>
          </a:xfrm>
          <a:prstGeom prst="rect">
            <a:avLst/>
          </a:prstGeom>
        </p:spPr>
      </p:pic>
    </p:spTree>
    <p:extLst>
      <p:ext uri="{BB962C8B-B14F-4D97-AF65-F5344CB8AC3E}">
        <p14:creationId xmlns:p14="http://schemas.microsoft.com/office/powerpoint/2010/main" val="834124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262269"/>
            <a:ext cx="11141497" cy="527105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General success rate improved over the time;</a:t>
            </a:r>
          </a:p>
          <a:p>
            <a:pPr>
              <a:lnSpc>
                <a:spcPct val="100000"/>
              </a:lnSpc>
              <a:spcBef>
                <a:spcPts val="1400"/>
              </a:spcBef>
            </a:pPr>
            <a:r>
              <a:rPr lang="en-US" sz="2200" dirty="0">
                <a:solidFill>
                  <a:schemeClr val="accent3">
                    <a:lumMod val="25000"/>
                  </a:schemeClr>
                </a:solidFill>
                <a:latin typeface="Abadi" panose="020B0604020104020204" pitchFamily="34" charset="0"/>
              </a:rPr>
              <a:t>According to the plot, the best launch site is CCAF5-SLC40 for nowadays;</a:t>
            </a:r>
          </a:p>
          <a:p>
            <a:pPr>
              <a:lnSpc>
                <a:spcPct val="100000"/>
              </a:lnSpc>
              <a:spcBef>
                <a:spcPts val="1400"/>
              </a:spcBef>
            </a:pPr>
            <a:r>
              <a:rPr lang="en-US" sz="2200" dirty="0">
                <a:solidFill>
                  <a:schemeClr val="accent3">
                    <a:lumMod val="25000"/>
                  </a:schemeClr>
                </a:solidFill>
                <a:latin typeface="Abadi" panose="020B0604020104020204" pitchFamily="34" charset="0"/>
              </a:rPr>
              <a:t>Also, KSC LC 39A has a good success.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196" name="Picture 4">
            <a:extLst>
              <a:ext uri="{FF2B5EF4-FFF2-40B4-BE49-F238E27FC236}">
                <a16:creationId xmlns:a16="http://schemas.microsoft.com/office/drawing/2014/main" id="{43B5DF81-0F1F-602C-3E21-C01C102C0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90" y="1633798"/>
            <a:ext cx="11699219" cy="286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1130"/>
            <a:ext cx="9977502" cy="5391218"/>
          </a:xfrm>
          <a:prstGeom prst="rect">
            <a:avLst/>
          </a:prstGeom>
        </p:spPr>
        <p:txBody>
          <a:bodyPr>
            <a:normAutofit/>
          </a:bodyPr>
          <a:lstStyle/>
          <a:p>
            <a:pPr>
              <a:lnSpc>
                <a:spcPct val="100000"/>
              </a:lnSpc>
              <a:spcBef>
                <a:spcPts val="1400"/>
              </a:spcBef>
            </a:pPr>
            <a:r>
              <a:rPr lang="en-CA" sz="2200" i="1" dirty="0">
                <a:solidFill>
                  <a:schemeClr val="accent3">
                    <a:lumMod val="25000"/>
                  </a:schemeClr>
                </a:solidFill>
                <a:latin typeface="Abadi" panose="020B0604020104020204" pitchFamily="34" charset="0"/>
              </a:rPr>
              <a:t>Scatter plot of Payload vs. Launch Site</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fa-IR" sz="2200" i="1" dirty="0">
              <a:solidFill>
                <a:schemeClr val="accent3">
                  <a:lumMod val="25000"/>
                </a:schemeClr>
              </a:solidFill>
              <a:latin typeface="Abadi" panose="020B0604020104020204" pitchFamily="34" charset="0"/>
            </a:endParaRPr>
          </a:p>
          <a:p>
            <a:pPr>
              <a:lnSpc>
                <a:spcPct val="100000"/>
              </a:lnSpc>
              <a:spcBef>
                <a:spcPts val="1400"/>
              </a:spcBef>
            </a:pPr>
            <a:endParaRPr lang="fa-IR" sz="2200" i="1" dirty="0">
              <a:solidFill>
                <a:schemeClr val="accent3">
                  <a:lumMod val="25000"/>
                </a:schemeClr>
              </a:solidFill>
              <a:latin typeface="Abadi" panose="020B0604020104020204" pitchFamily="34" charset="0"/>
            </a:endParaRPr>
          </a:p>
          <a:p>
            <a:pPr>
              <a:lnSpc>
                <a:spcPct val="100000"/>
              </a:lnSpc>
              <a:spcBef>
                <a:spcPts val="1400"/>
              </a:spcBef>
            </a:pPr>
            <a:endParaRPr lang="fa-IR" sz="2200" i="1" dirty="0">
              <a:solidFill>
                <a:schemeClr val="accent3">
                  <a:lumMod val="25000"/>
                </a:schemeClr>
              </a:solidFill>
              <a:latin typeface="Abadi" panose="020B0604020104020204" pitchFamily="34" charset="0"/>
            </a:endParaRPr>
          </a:p>
          <a:p>
            <a:pPr>
              <a:lnSpc>
                <a:spcPct val="100000"/>
              </a:lnSpc>
              <a:spcBef>
                <a:spcPts val="1400"/>
              </a:spcBef>
            </a:pPr>
            <a:endParaRPr lang="fa-IR" sz="2200" i="1" dirty="0">
              <a:solidFill>
                <a:schemeClr val="accent3">
                  <a:lumMod val="25000"/>
                </a:schemeClr>
              </a:solidFill>
              <a:latin typeface="Abadi" panose="020B0604020104020204" pitchFamily="34" charset="0"/>
            </a:endParaRPr>
          </a:p>
          <a:p>
            <a:pPr>
              <a:lnSpc>
                <a:spcPct val="100000"/>
              </a:lnSpc>
              <a:spcBef>
                <a:spcPts val="1400"/>
              </a:spcBef>
            </a:pPr>
            <a:endParaRPr lang="fa-IR" sz="2200" i="1" dirty="0">
              <a:solidFill>
                <a:schemeClr val="accent3">
                  <a:lumMod val="25000"/>
                </a:schemeClr>
              </a:solidFill>
              <a:latin typeface="Abadi" panose="020B0604020104020204" pitchFamily="34" charset="0"/>
            </a:endParaRPr>
          </a:p>
          <a:p>
            <a:pPr>
              <a:lnSpc>
                <a:spcPct val="100000"/>
              </a:lnSpc>
              <a:spcBef>
                <a:spcPts val="1400"/>
              </a:spcBef>
            </a:pPr>
            <a:endParaRPr lang="fa-IR"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Payloads over 8000kg have a excellent success rate;</a:t>
            </a:r>
          </a:p>
          <a:p>
            <a:pPr>
              <a:lnSpc>
                <a:spcPct val="100000"/>
              </a:lnSpc>
              <a:spcBef>
                <a:spcPts val="1400"/>
              </a:spcBef>
            </a:pPr>
            <a:r>
              <a:rPr lang="en-US" sz="2200" i="1" dirty="0">
                <a:solidFill>
                  <a:schemeClr val="accent3">
                    <a:lumMod val="25000"/>
                  </a:schemeClr>
                </a:solidFill>
                <a:latin typeface="Abadi" panose="020B0604020104020204" pitchFamily="34" charset="0"/>
              </a:rPr>
              <a:t>KSC-LC39A site for payloads less than 5500kg has a good success rate;</a:t>
            </a:r>
          </a:p>
          <a:p>
            <a:pPr>
              <a:lnSpc>
                <a:spcPct val="100000"/>
              </a:lnSpc>
              <a:spcBef>
                <a:spcPts val="1400"/>
              </a:spcBef>
            </a:pPr>
            <a:r>
              <a:rPr lang="en-US" sz="2200" i="1" dirty="0">
                <a:solidFill>
                  <a:schemeClr val="accent3">
                    <a:lumMod val="25000"/>
                  </a:schemeClr>
                </a:solidFill>
                <a:latin typeface="Abadi" panose="020B0604020104020204" pitchFamily="34" charset="0"/>
              </a:rPr>
              <a:t>it seems for WAFB-SLC4E site, payloads over 10000 are impossible.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6" name="Picture 2">
            <a:extLst>
              <a:ext uri="{FF2B5EF4-FFF2-40B4-BE49-F238E27FC236}">
                <a16:creationId xmlns:a16="http://schemas.microsoft.com/office/drawing/2014/main" id="{0C53F5D6-11A3-FE1F-C96D-6C945298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13" y="1646582"/>
            <a:ext cx="106299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3584" y="1286984"/>
            <a:ext cx="6162259" cy="5032366"/>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gency FB" panose="020B0503020202020204" pitchFamily="34" charset="0"/>
              </a:rPr>
              <a:t>Bar chart for the success rate of each orbit type</a:t>
            </a:r>
          </a:p>
          <a:p>
            <a:pPr>
              <a:lnSpc>
                <a:spcPct val="100000"/>
              </a:lnSpc>
              <a:spcBef>
                <a:spcPts val="1400"/>
              </a:spcBef>
            </a:pPr>
            <a:r>
              <a:rPr lang="en-US" sz="2400" dirty="0">
                <a:solidFill>
                  <a:schemeClr val="accent3">
                    <a:lumMod val="25000"/>
                  </a:schemeClr>
                </a:solidFill>
                <a:latin typeface="Agency FB" panose="020B0503020202020204" pitchFamily="34" charset="0"/>
              </a:rPr>
              <a:t>ES-L1, GEO, HEO, AND SSO</a:t>
            </a:r>
            <a:r>
              <a:rPr lang="fa-IR" sz="2400" dirty="0">
                <a:solidFill>
                  <a:schemeClr val="accent3">
                    <a:lumMod val="25000"/>
                  </a:schemeClr>
                </a:solidFill>
                <a:latin typeface="Agency FB" panose="020B0503020202020204" pitchFamily="34" charset="0"/>
              </a:rPr>
              <a:t> </a:t>
            </a:r>
            <a:r>
              <a:rPr lang="en-US" sz="2400" dirty="0">
                <a:solidFill>
                  <a:schemeClr val="accent3">
                    <a:lumMod val="25000"/>
                  </a:schemeClr>
                </a:solidFill>
                <a:latin typeface="Agency FB" panose="020B0503020202020204" pitchFamily="34" charset="0"/>
              </a:rPr>
              <a:t> have the highest mean success rate and they are shown as blue bar charts</a:t>
            </a:r>
          </a:p>
          <a:p>
            <a:pPr>
              <a:lnSpc>
                <a:spcPct val="100000"/>
              </a:lnSpc>
              <a:spcBef>
                <a:spcPts val="1400"/>
              </a:spcBef>
            </a:pPr>
            <a:r>
              <a:rPr lang="en-US" sz="2400" dirty="0">
                <a:solidFill>
                  <a:schemeClr val="accent3">
                    <a:lumMod val="25000"/>
                  </a:schemeClr>
                </a:solidFill>
                <a:latin typeface="Agency FB" panose="020B0503020202020204" pitchFamily="34" charset="0"/>
              </a:rPr>
              <a:t>GTO has a lowest mean success rate between all orbits calls, about 50 percent. </a:t>
            </a:r>
          </a:p>
          <a:p>
            <a:pPr>
              <a:lnSpc>
                <a:spcPct val="100000"/>
              </a:lnSpc>
              <a:spcBef>
                <a:spcPts val="1400"/>
              </a:spcBef>
            </a:pPr>
            <a:r>
              <a:rPr lang="en-US" sz="2400" dirty="0">
                <a:solidFill>
                  <a:schemeClr val="accent3">
                    <a:lumMod val="25000"/>
                  </a:schemeClr>
                </a:solidFill>
                <a:latin typeface="Agency FB" panose="020B0503020202020204" pitchFamily="34" charset="0"/>
              </a:rPr>
              <a:t>ISS, LFO, MFO, AND PO have almost the same function. About 60 percent mean success rate;</a:t>
            </a:r>
          </a:p>
          <a:p>
            <a:pPr>
              <a:lnSpc>
                <a:spcPct val="100000"/>
              </a:lnSpc>
              <a:spcBef>
                <a:spcPts val="1400"/>
              </a:spcBef>
            </a:pPr>
            <a:r>
              <a:rPr lang="en-US" sz="2400" dirty="0">
                <a:solidFill>
                  <a:schemeClr val="accent3">
                    <a:lumMod val="25000"/>
                  </a:schemeClr>
                </a:solidFill>
                <a:latin typeface="Agency FB" panose="020B0503020202020204" pitchFamily="34" charset="0"/>
              </a:rPr>
              <a:t>VLEO class is not bad and its mean success rate is about 80 percent. </a:t>
            </a:r>
          </a:p>
          <a:p>
            <a:pPr>
              <a:lnSpc>
                <a:spcPct val="100000"/>
              </a:lnSpc>
              <a:spcBef>
                <a:spcPts val="1400"/>
              </a:spcBef>
            </a:pPr>
            <a:r>
              <a:rPr lang="en-US" sz="2400" dirty="0">
                <a:solidFill>
                  <a:schemeClr val="accent3">
                    <a:lumMod val="25000"/>
                  </a:schemeClr>
                </a:solidFill>
                <a:latin typeface="Agency FB" panose="020B0503020202020204" pitchFamily="34" charset="0"/>
              </a:rPr>
              <a:t>the classes with the lowest success rates are shown in red color in the chart.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050" name="Picture 2">
            <a:extLst>
              <a:ext uri="{FF2B5EF4-FFF2-40B4-BE49-F238E27FC236}">
                <a16:creationId xmlns:a16="http://schemas.microsoft.com/office/drawing/2014/main" id="{92B504C8-95E1-010F-7C1A-3DFC7E89D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843" y="2145615"/>
            <a:ext cx="5211436" cy="378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75282" y="1319631"/>
            <a:ext cx="11716718" cy="490676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i="1" dirty="0">
                <a:solidFill>
                  <a:schemeClr val="accent3">
                    <a:lumMod val="25000"/>
                  </a:schemeClr>
                </a:solidFill>
                <a:effectLst>
                  <a:outerShdw blurRad="38100" dist="38100" dir="2700000" algn="tl">
                    <a:srgbClr val="000000">
                      <a:alpha val="43137"/>
                    </a:srgbClr>
                  </a:outerShdw>
                </a:effectLst>
                <a:latin typeface="Georgia" panose="02040502050405020303" pitchFamily="18" charset="0"/>
              </a:rPr>
              <a:t>The Methodologies to Analyze Data</a:t>
            </a:r>
          </a:p>
          <a:p>
            <a:pPr>
              <a:lnSpc>
                <a:spcPct val="100000"/>
              </a:lnSpc>
              <a:spcBef>
                <a:spcPts val="1400"/>
              </a:spcBef>
              <a:buFont typeface="Wingdings" panose="05000000000000000000" pitchFamily="2" charset="2"/>
              <a:buChar char="q"/>
            </a:pPr>
            <a:r>
              <a:rPr lang="en-US" sz="2000" dirty="0">
                <a:solidFill>
                  <a:schemeClr val="accent3">
                    <a:lumMod val="25000"/>
                  </a:schemeClr>
                </a:solidFill>
                <a:latin typeface="Georgia" panose="02040502050405020303" pitchFamily="18" charset="0"/>
              </a:rPr>
              <a:t> Collecting the data with web scraping  by </a:t>
            </a:r>
            <a:r>
              <a:rPr lang="en-US" sz="2000" dirty="0">
                <a:solidFill>
                  <a:srgbClr val="002060"/>
                </a:solidFill>
                <a:latin typeface="Georgia" panose="02040502050405020303" pitchFamily="18" charset="0"/>
              </a:rPr>
              <a:t>Request to the SpaceX API  </a:t>
            </a:r>
            <a:r>
              <a:rPr lang="en-US" sz="2000" dirty="0">
                <a:solidFill>
                  <a:schemeClr val="accent3">
                    <a:lumMod val="25000"/>
                  </a:schemeClr>
                </a:solidFill>
                <a:latin typeface="Georgia" panose="02040502050405020303" pitchFamily="18" charset="0"/>
              </a:rPr>
              <a:t>&amp;  </a:t>
            </a:r>
            <a:r>
              <a:rPr lang="en-US" sz="2000" dirty="0">
                <a:solidFill>
                  <a:srgbClr val="002060"/>
                </a:solidFill>
                <a:latin typeface="Georgia" panose="02040502050405020303" pitchFamily="18" charset="0"/>
              </a:rPr>
              <a:t>Clean the requested data</a:t>
            </a:r>
          </a:p>
          <a:p>
            <a:pPr>
              <a:lnSpc>
                <a:spcPct val="100000"/>
              </a:lnSpc>
              <a:spcBef>
                <a:spcPts val="1400"/>
              </a:spcBef>
              <a:buFont typeface="Wingdings" panose="05000000000000000000" pitchFamily="2" charset="2"/>
              <a:buChar char="q"/>
            </a:pPr>
            <a:r>
              <a:rPr lang="en-US" sz="2000" dirty="0">
                <a:solidFill>
                  <a:schemeClr val="accent3">
                    <a:lumMod val="25000"/>
                  </a:schemeClr>
                </a:solidFill>
                <a:latin typeface="Georgia" panose="02040502050405020303" pitchFamily="18" charset="0"/>
              </a:rPr>
              <a:t>Exploratory Data Analysis (EDA) by using </a:t>
            </a:r>
            <a:r>
              <a:rPr lang="en-US" sz="2000" dirty="0">
                <a:solidFill>
                  <a:srgbClr val="002060"/>
                </a:solidFill>
                <a:latin typeface="Georgia" panose="02040502050405020303" pitchFamily="18" charset="0"/>
              </a:rPr>
              <a:t>SQL </a:t>
            </a:r>
            <a:r>
              <a:rPr lang="en-US" sz="2000" dirty="0">
                <a:solidFill>
                  <a:schemeClr val="accent3">
                    <a:lumMod val="25000"/>
                  </a:schemeClr>
                </a:solidFill>
                <a:latin typeface="Georgia" panose="02040502050405020303" pitchFamily="18" charset="0"/>
              </a:rPr>
              <a:t>and</a:t>
            </a:r>
            <a:r>
              <a:rPr lang="en-US" sz="2000" dirty="0">
                <a:solidFill>
                  <a:srgbClr val="002060"/>
                </a:solidFill>
                <a:latin typeface="Georgia" panose="02040502050405020303" pitchFamily="18" charset="0"/>
              </a:rPr>
              <a:t> VISUALIZATION</a:t>
            </a:r>
          </a:p>
          <a:p>
            <a:pPr>
              <a:lnSpc>
                <a:spcPct val="100000"/>
              </a:lnSpc>
              <a:spcBef>
                <a:spcPts val="1400"/>
              </a:spcBef>
              <a:buFont typeface="Wingdings" panose="05000000000000000000" pitchFamily="2" charset="2"/>
              <a:buChar char="q"/>
            </a:pPr>
            <a:r>
              <a:rPr lang="en-US" sz="2000" dirty="0">
                <a:solidFill>
                  <a:schemeClr val="tx1"/>
                </a:solidFill>
                <a:latin typeface="Georgia" panose="02040502050405020303" pitchFamily="18" charset="0"/>
              </a:rPr>
              <a:t>Interactive Visual Analytics and Dashboard</a:t>
            </a:r>
          </a:p>
          <a:p>
            <a:pPr>
              <a:lnSpc>
                <a:spcPct val="100000"/>
              </a:lnSpc>
              <a:spcBef>
                <a:spcPts val="1400"/>
              </a:spcBef>
              <a:buFont typeface="Wingdings" panose="05000000000000000000" pitchFamily="2" charset="2"/>
              <a:buChar char="q"/>
            </a:pPr>
            <a:r>
              <a:rPr lang="en-US" sz="2000" dirty="0">
                <a:solidFill>
                  <a:schemeClr val="tx1"/>
                </a:solidFill>
                <a:latin typeface="Georgia" panose="02040502050405020303" pitchFamily="18" charset="0"/>
              </a:rPr>
              <a:t>Machine Learning Prediction</a:t>
            </a:r>
          </a:p>
          <a:p>
            <a:pPr>
              <a:lnSpc>
                <a:spcPct val="100000"/>
              </a:lnSpc>
              <a:spcBef>
                <a:spcPts val="1400"/>
              </a:spcBef>
            </a:pPr>
            <a:r>
              <a:rPr lang="en-US" sz="2400" b="1" i="1" dirty="0">
                <a:solidFill>
                  <a:schemeClr val="accent3">
                    <a:lumMod val="25000"/>
                  </a:schemeClr>
                </a:solidFill>
                <a:effectLst>
                  <a:outerShdw blurRad="38100" dist="38100" dir="2700000" algn="tl">
                    <a:srgbClr val="000000">
                      <a:alpha val="43137"/>
                    </a:srgbClr>
                  </a:outerShdw>
                </a:effectLst>
                <a:latin typeface="Georgia" panose="02040502050405020303" pitchFamily="18" charset="0"/>
              </a:rPr>
              <a:t>Summary of all results</a:t>
            </a:r>
          </a:p>
          <a:p>
            <a:pPr>
              <a:lnSpc>
                <a:spcPct val="100000"/>
              </a:lnSpc>
              <a:spcBef>
                <a:spcPts val="1400"/>
              </a:spcBef>
              <a:buFont typeface="Wingdings" panose="05000000000000000000" pitchFamily="2" charset="2"/>
              <a:buChar char="q"/>
            </a:pPr>
            <a:r>
              <a:rPr lang="en-US" sz="2000" dirty="0">
                <a:solidFill>
                  <a:schemeClr val="accent3">
                    <a:lumMod val="25000"/>
                  </a:schemeClr>
                </a:solidFill>
                <a:latin typeface="Georgia" panose="02040502050405020303" pitchFamily="18" charset="0"/>
              </a:rPr>
              <a:t>Collection data was possible from public source</a:t>
            </a:r>
          </a:p>
          <a:p>
            <a:pPr>
              <a:lnSpc>
                <a:spcPct val="100000"/>
              </a:lnSpc>
              <a:spcBef>
                <a:spcPts val="1400"/>
              </a:spcBef>
              <a:buFont typeface="Wingdings" panose="05000000000000000000" pitchFamily="2" charset="2"/>
              <a:buChar char="q"/>
            </a:pPr>
            <a:r>
              <a:rPr lang="en-US" sz="2000" dirty="0">
                <a:solidFill>
                  <a:schemeClr val="accent3">
                    <a:lumMod val="25000"/>
                  </a:schemeClr>
                </a:solidFill>
                <a:latin typeface="Georgia" panose="02040502050405020303" pitchFamily="18" charset="0"/>
              </a:rPr>
              <a:t>By EDA we were able to figure out features’ dependency and identify the best features for prediction</a:t>
            </a:r>
          </a:p>
          <a:p>
            <a:pPr>
              <a:lnSpc>
                <a:spcPct val="100000"/>
              </a:lnSpc>
              <a:spcBef>
                <a:spcPts val="1400"/>
              </a:spcBef>
              <a:buFont typeface="Wingdings" panose="05000000000000000000" pitchFamily="2" charset="2"/>
              <a:buChar char="q"/>
            </a:pPr>
            <a:r>
              <a:rPr lang="en-US" sz="2000" dirty="0">
                <a:solidFill>
                  <a:schemeClr val="accent3">
                    <a:lumMod val="25000"/>
                  </a:schemeClr>
                </a:solidFill>
                <a:latin typeface="Georgia" panose="02040502050405020303" pitchFamily="18" charset="0"/>
              </a:rPr>
              <a:t>And we understood which classification algorithm is better than the others to predict in machine learning prediction part.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Felix Titling" panose="04060505060202020A04" pitchFamily="82"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93894"/>
            <a:ext cx="10070267" cy="54641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q"/>
            </a:pPr>
            <a:r>
              <a:rPr lang="en-US" sz="2200" b="1" dirty="0">
                <a:solidFill>
                  <a:schemeClr val="accent3">
                    <a:lumMod val="25000"/>
                  </a:schemeClr>
                </a:solidFill>
                <a:latin typeface="Agency FB" panose="020B0503020202020204" pitchFamily="34" charset="0"/>
              </a:rPr>
              <a:t> Apparently, success rate improved over time to all orbits;</a:t>
            </a:r>
          </a:p>
          <a:p>
            <a:pPr>
              <a:lnSpc>
                <a:spcPct val="100000"/>
              </a:lnSpc>
              <a:spcBef>
                <a:spcPts val="1400"/>
              </a:spcBef>
              <a:buFont typeface="Wingdings" panose="05000000000000000000" pitchFamily="2" charset="2"/>
              <a:buChar char="q"/>
            </a:pPr>
            <a:r>
              <a:rPr lang="en-US" sz="2200" b="1" dirty="0">
                <a:solidFill>
                  <a:schemeClr val="accent3">
                    <a:lumMod val="25000"/>
                  </a:schemeClr>
                </a:solidFill>
                <a:latin typeface="Agency FB" panose="020B0503020202020204" pitchFamily="34" charset="0"/>
              </a:rPr>
              <a:t>VLEO orbit seems a new business opportunity, due to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4" name="Picture 2">
            <a:extLst>
              <a:ext uri="{FF2B5EF4-FFF2-40B4-BE49-F238E27FC236}">
                <a16:creationId xmlns:a16="http://schemas.microsoft.com/office/drawing/2014/main" id="{1900DCCA-A2E8-1B4C-BA94-D7215822A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34" y="1845365"/>
            <a:ext cx="106489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55034"/>
            <a:ext cx="10905154" cy="5390323"/>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gency FB" panose="020B0503020202020204" pitchFamily="34" charset="0"/>
              </a:rPr>
              <a:t>Scatter point of payload vs. orbit type</a:t>
            </a:r>
          </a:p>
          <a:p>
            <a:pPr marL="0" indent="0">
              <a:lnSpc>
                <a:spcPct val="100000"/>
              </a:lnSpc>
              <a:spcBef>
                <a:spcPts val="1400"/>
              </a:spcBef>
              <a:buNone/>
            </a:pPr>
            <a:endParaRPr lang="en-US" sz="2200" b="1" dirty="0">
              <a:solidFill>
                <a:schemeClr val="accent3">
                  <a:lumMod val="25000"/>
                </a:schemeClr>
              </a:solidFill>
              <a:latin typeface="Agency FB" panose="020B0503020202020204" pitchFamily="34" charset="0"/>
            </a:endParaRPr>
          </a:p>
          <a:p>
            <a:pPr marL="0" indent="0">
              <a:lnSpc>
                <a:spcPct val="100000"/>
              </a:lnSpc>
              <a:spcBef>
                <a:spcPts val="1400"/>
              </a:spcBef>
              <a:buNone/>
            </a:pPr>
            <a:endParaRPr lang="en-US" sz="2200" b="1" dirty="0">
              <a:solidFill>
                <a:schemeClr val="accent3">
                  <a:lumMod val="25000"/>
                </a:schemeClr>
              </a:solidFill>
              <a:latin typeface="Agency FB" panose="020B0503020202020204" pitchFamily="34" charset="0"/>
            </a:endParaRPr>
          </a:p>
          <a:p>
            <a:pPr>
              <a:lnSpc>
                <a:spcPct val="100000"/>
              </a:lnSpc>
              <a:spcBef>
                <a:spcPts val="1400"/>
              </a:spcBef>
            </a:pPr>
            <a:endParaRPr lang="en-US" sz="2200" b="1" dirty="0">
              <a:solidFill>
                <a:schemeClr val="accent3">
                  <a:lumMod val="25000"/>
                </a:schemeClr>
              </a:solidFill>
              <a:latin typeface="Agency FB" panose="020B0503020202020204" pitchFamily="34" charset="0"/>
            </a:endParaRPr>
          </a:p>
          <a:p>
            <a:pPr>
              <a:lnSpc>
                <a:spcPct val="100000"/>
              </a:lnSpc>
              <a:spcBef>
                <a:spcPts val="1400"/>
              </a:spcBef>
            </a:pPr>
            <a:endParaRPr lang="en-US" sz="2200" b="1" dirty="0">
              <a:solidFill>
                <a:schemeClr val="accent3">
                  <a:lumMod val="25000"/>
                </a:schemeClr>
              </a:solidFill>
              <a:latin typeface="Agency FB" panose="020B0503020202020204" pitchFamily="34" charset="0"/>
            </a:endParaRPr>
          </a:p>
          <a:p>
            <a:pPr>
              <a:lnSpc>
                <a:spcPct val="100000"/>
              </a:lnSpc>
              <a:spcBef>
                <a:spcPts val="1400"/>
              </a:spcBef>
            </a:pPr>
            <a:endParaRPr lang="en-US" sz="2200" b="1" dirty="0">
              <a:solidFill>
                <a:schemeClr val="accent3">
                  <a:lumMod val="25000"/>
                </a:schemeClr>
              </a:solidFill>
              <a:latin typeface="Agency FB" panose="020B0503020202020204" pitchFamily="34" charset="0"/>
            </a:endParaRPr>
          </a:p>
          <a:p>
            <a:pPr marL="0" indent="0">
              <a:lnSpc>
                <a:spcPct val="100000"/>
              </a:lnSpc>
              <a:spcBef>
                <a:spcPts val="1400"/>
              </a:spcBef>
              <a:buNone/>
            </a:pPr>
            <a:endParaRPr lang="en-US" sz="2200" b="1" dirty="0">
              <a:solidFill>
                <a:schemeClr val="accent3">
                  <a:lumMod val="25000"/>
                </a:schemeClr>
              </a:solidFill>
              <a:latin typeface="Agency FB" panose="020B0503020202020204" pitchFamily="34" charset="0"/>
            </a:endParaRPr>
          </a:p>
          <a:p>
            <a:pPr>
              <a:lnSpc>
                <a:spcPct val="100000"/>
              </a:lnSpc>
              <a:spcBef>
                <a:spcPts val="1400"/>
              </a:spcBef>
            </a:pPr>
            <a:r>
              <a:rPr lang="en-US" sz="2200" b="1" dirty="0">
                <a:solidFill>
                  <a:schemeClr val="accent3">
                    <a:lumMod val="25000"/>
                  </a:schemeClr>
                </a:solidFill>
                <a:latin typeface="Agency FB" panose="020B0503020202020204" pitchFamily="34" charset="0"/>
              </a:rPr>
              <a:t>it seems that in the LEO orbit the Success appears related to the number of flights; on the other hand, there seems to be no relationship between flight numbers when in GTO orbit.</a:t>
            </a:r>
          </a:p>
          <a:p>
            <a:pPr>
              <a:lnSpc>
                <a:spcPct val="100000"/>
              </a:lnSpc>
              <a:spcBef>
                <a:spcPts val="1400"/>
              </a:spcBef>
            </a:pPr>
            <a:r>
              <a:rPr lang="en-US" sz="2200" b="1" dirty="0">
                <a:solidFill>
                  <a:schemeClr val="accent3">
                    <a:lumMod val="25000"/>
                  </a:schemeClr>
                </a:solidFill>
                <a:latin typeface="Agency FB" panose="020B0503020202020204" pitchFamily="34" charset="0"/>
              </a:rPr>
              <a:t>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F576FB8B-A6F9-F987-8736-76DD77496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70" y="1721668"/>
            <a:ext cx="106489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733691"/>
            <a:ext cx="5325988" cy="348675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haroni" panose="02010803020104030203" pitchFamily="2" charset="-79"/>
                <a:cs typeface="Aharoni" panose="02010803020104030203" pitchFamily="2" charset="-79"/>
              </a:rPr>
              <a:t>line chart of yearly average success rate</a:t>
            </a:r>
          </a:p>
          <a:p>
            <a:pPr>
              <a:lnSpc>
                <a:spcPct val="100000"/>
              </a:lnSpc>
              <a:spcBef>
                <a:spcPts val="1400"/>
              </a:spcBef>
            </a:pPr>
            <a:r>
              <a:rPr lang="en-US" sz="2400" b="1" dirty="0">
                <a:solidFill>
                  <a:schemeClr val="accent3">
                    <a:lumMod val="25000"/>
                  </a:schemeClr>
                </a:solidFill>
                <a:effectLst>
                  <a:outerShdw blurRad="38100" dist="38100" dir="2700000" algn="tl">
                    <a:srgbClr val="000000">
                      <a:alpha val="43137"/>
                    </a:srgbClr>
                  </a:outerShdw>
                </a:effectLst>
                <a:latin typeface="Agency FB" panose="020B0503020202020204" pitchFamily="34" charset="0"/>
              </a:rPr>
              <a:t>we can observe that the success rate since 2013 kept increasing till 2020, although it had a decreasing trend between 2017 and 2018, generally, it was ascending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grpSp>
        <p:nvGrpSpPr>
          <p:cNvPr id="6" name="Group 5">
            <a:extLst>
              <a:ext uri="{FF2B5EF4-FFF2-40B4-BE49-F238E27FC236}">
                <a16:creationId xmlns:a16="http://schemas.microsoft.com/office/drawing/2014/main" id="{702A4CCF-8E93-1B81-BB12-59379EA778C1}"/>
              </a:ext>
            </a:extLst>
          </p:cNvPr>
          <p:cNvGrpSpPr/>
          <p:nvPr/>
        </p:nvGrpSpPr>
        <p:grpSpPr>
          <a:xfrm>
            <a:off x="6003235" y="1733692"/>
            <a:ext cx="5772706" cy="3951491"/>
            <a:chOff x="6298660" y="3706636"/>
            <a:chExt cx="4671115" cy="2855677"/>
          </a:xfrm>
        </p:grpSpPr>
        <p:pic>
          <p:nvPicPr>
            <p:cNvPr id="7" name="Picture 6">
              <a:extLst>
                <a:ext uri="{FF2B5EF4-FFF2-40B4-BE49-F238E27FC236}">
                  <a16:creationId xmlns:a16="http://schemas.microsoft.com/office/drawing/2014/main" id="{55119159-80F6-26DE-89F7-DFF87AAFF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769" y="3706636"/>
              <a:ext cx="4510006" cy="28556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4A9D11-04DC-1156-CADF-39117F06D396}"/>
                </a:ext>
              </a:extLst>
            </p:cNvPr>
            <p:cNvSpPr txBox="1"/>
            <p:nvPr/>
          </p:nvSpPr>
          <p:spPr>
            <a:xfrm rot="16200000">
              <a:off x="5651231" y="4809944"/>
              <a:ext cx="1617076" cy="3222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bg1">
                      <a:lumMod val="50000"/>
                    </a:schemeClr>
                  </a:solidFill>
                  <a:effectLst/>
                  <a:latin typeface="Arial Unicode MS"/>
                </a:rPr>
                <a:t>success rate</a:t>
              </a:r>
              <a:r>
                <a:rPr kumimoji="0" lang="en-US" altLang="en-US" sz="1400" b="0" i="0" u="none" strike="noStrike" cap="none" normalizeH="0" baseline="0" dirty="0">
                  <a:ln>
                    <a:noFill/>
                  </a:ln>
                  <a:solidFill>
                    <a:schemeClr val="bg1">
                      <a:lumMod val="50000"/>
                    </a:schemeClr>
                  </a:solidFill>
                  <a:effectLst/>
                </a:rPr>
                <a:t> </a:t>
              </a:r>
              <a:endParaRPr kumimoji="0" lang="en-US" altLang="en-US" sz="1400" b="0" i="0" u="none" strike="noStrike" cap="none" normalizeH="0" baseline="0" dirty="0">
                <a:ln>
                  <a:noFill/>
                </a:ln>
                <a:solidFill>
                  <a:schemeClr val="bg1">
                    <a:lumMod val="50000"/>
                  </a:schemeClr>
                </a:solidFill>
                <a:effectLst/>
                <a:latin typeface="Arial" panose="020B0604020202020204" pitchFamily="34" charset="0"/>
              </a:endParaRPr>
            </a:p>
          </p:txBody>
        </p:sp>
      </p:grpSp>
    </p:spTree>
    <p:extLst>
      <p:ext uri="{BB962C8B-B14F-4D97-AF65-F5344CB8AC3E}">
        <p14:creationId xmlns:p14="http://schemas.microsoft.com/office/powerpoint/2010/main" val="70659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5298" y="2337736"/>
            <a:ext cx="6412667" cy="3037979"/>
          </a:xfrm>
          <a:prstGeom prst="rect">
            <a:avLst/>
          </a:prstGeom>
        </p:spPr>
        <p:txBody>
          <a:bodyPr>
            <a:normAutofit/>
          </a:bodyPr>
          <a:lstStyle/>
          <a:p>
            <a:pPr marL="0" indent="0">
              <a:lnSpc>
                <a:spcPct val="100000"/>
              </a:lnSpc>
              <a:spcBef>
                <a:spcPts val="1400"/>
              </a:spcBef>
              <a:buNone/>
            </a:pPr>
            <a:r>
              <a:rPr lang="en-US" sz="2400" b="1" i="1" dirty="0">
                <a:solidFill>
                  <a:schemeClr val="accent3">
                    <a:lumMod val="25000"/>
                  </a:schemeClr>
                </a:solidFill>
                <a:latin typeface="Agency FB" panose="020B0503020202020204" pitchFamily="34" charset="0"/>
              </a:rPr>
              <a:t>According to data, there are four launch sites</a:t>
            </a:r>
          </a:p>
          <a:p>
            <a:pPr marL="0" indent="0">
              <a:lnSpc>
                <a:spcPct val="100000"/>
              </a:lnSpc>
              <a:spcBef>
                <a:spcPts val="1400"/>
              </a:spcBef>
              <a:buNone/>
            </a:pPr>
            <a:r>
              <a:rPr lang="en-US" sz="2400" b="1" i="1" dirty="0">
                <a:solidFill>
                  <a:schemeClr val="accent3">
                    <a:lumMod val="25000"/>
                  </a:schemeClr>
                </a:solidFill>
                <a:latin typeface="Agency FB" panose="020B0503020202020204" pitchFamily="34" charset="0"/>
              </a:rPr>
              <a:t>They are obtained by selecting unique occurrences of “</a:t>
            </a:r>
            <a:r>
              <a:rPr lang="en-US" sz="2400" b="1" i="1" dirty="0" err="1">
                <a:solidFill>
                  <a:schemeClr val="accent3">
                    <a:lumMod val="25000"/>
                  </a:schemeClr>
                </a:solidFill>
                <a:latin typeface="Agency FB" panose="020B0503020202020204" pitchFamily="34" charset="0"/>
              </a:rPr>
              <a:t>launch_site</a:t>
            </a:r>
            <a:r>
              <a:rPr lang="en-US" sz="2400" b="1" i="1" dirty="0">
                <a:solidFill>
                  <a:schemeClr val="accent3">
                    <a:lumMod val="25000"/>
                  </a:schemeClr>
                </a:solidFill>
                <a:latin typeface="Agency FB" panose="020B0503020202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7" name="Table 7">
            <a:extLst>
              <a:ext uri="{FF2B5EF4-FFF2-40B4-BE49-F238E27FC236}">
                <a16:creationId xmlns:a16="http://schemas.microsoft.com/office/drawing/2014/main" id="{42CCAE64-F7D2-B25C-24DA-327ABDC6343C}"/>
              </a:ext>
            </a:extLst>
          </p:cNvPr>
          <p:cNvGraphicFramePr>
            <a:graphicFrameLocks noGrp="1"/>
          </p:cNvGraphicFramePr>
          <p:nvPr>
            <p:extLst>
              <p:ext uri="{D42A27DB-BD31-4B8C-83A1-F6EECF244321}">
                <p14:modId xmlns:p14="http://schemas.microsoft.com/office/powerpoint/2010/main" val="2197362083"/>
              </p:ext>
            </p:extLst>
          </p:nvPr>
        </p:nvGraphicFramePr>
        <p:xfrm>
          <a:off x="7551433" y="2337736"/>
          <a:ext cx="3180522" cy="3145790"/>
        </p:xfrm>
        <a:graphic>
          <a:graphicData uri="http://schemas.openxmlformats.org/drawingml/2006/table">
            <a:tbl>
              <a:tblPr firstRow="1" bandRow="1">
                <a:tableStyleId>{5C22544A-7EE6-4342-B048-85BDC9FD1C3A}</a:tableStyleId>
              </a:tblPr>
              <a:tblGrid>
                <a:gridCol w="3180522">
                  <a:extLst>
                    <a:ext uri="{9D8B030D-6E8A-4147-A177-3AD203B41FA5}">
                      <a16:colId xmlns:a16="http://schemas.microsoft.com/office/drawing/2014/main" val="2049588319"/>
                    </a:ext>
                  </a:extLst>
                </a:gridCol>
              </a:tblGrid>
              <a:tr h="629158">
                <a:tc>
                  <a:txBody>
                    <a:bodyPr/>
                    <a:lstStyle/>
                    <a:p>
                      <a:pPr algn="ctr"/>
                      <a:r>
                        <a:rPr lang="en-US" sz="2800" b="1" i="0"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Launch site</a:t>
                      </a:r>
                      <a:endParaRPr lang="en-US" sz="2800" b="1" dirty="0">
                        <a:solidFill>
                          <a:schemeClr val="tx1"/>
                        </a:solidFill>
                        <a:effectLst>
                          <a:outerShdw blurRad="38100" dist="38100" dir="2700000" algn="tl">
                            <a:srgbClr val="000000">
                              <a:alpha val="43137"/>
                            </a:srgbClr>
                          </a:outerShdw>
                        </a:effectLst>
                        <a:latin typeface="Agency FB" panose="020B0503020202020204" pitchFamily="34" charset="0"/>
                      </a:endParaRPr>
                    </a:p>
                  </a:txBody>
                  <a:tcPr anchor="ctr"/>
                </a:tc>
                <a:extLst>
                  <a:ext uri="{0D108BD9-81ED-4DB2-BD59-A6C34878D82A}">
                    <a16:rowId xmlns:a16="http://schemas.microsoft.com/office/drawing/2014/main" val="1632891971"/>
                  </a:ext>
                </a:extLst>
              </a:tr>
              <a:tr h="629158">
                <a:tc>
                  <a:txBody>
                    <a:bodyPr/>
                    <a:lstStyle/>
                    <a:p>
                      <a:pPr algn="ctr" fontAlgn="ctr"/>
                      <a:r>
                        <a:rPr lang="en-US" b="1" dirty="0">
                          <a:effectLst>
                            <a:outerShdw blurRad="38100" dist="38100" dir="2700000" algn="tl">
                              <a:srgbClr val="000000">
                                <a:alpha val="43137"/>
                              </a:srgbClr>
                            </a:outerShdw>
                          </a:effectLst>
                          <a:latin typeface="Agency FB" panose="020B0503020202020204" pitchFamily="34" charset="0"/>
                        </a:rPr>
                        <a:t>CAFS LC-40</a:t>
                      </a:r>
                    </a:p>
                  </a:txBody>
                  <a:tcPr anchor="ctr"/>
                </a:tc>
                <a:extLst>
                  <a:ext uri="{0D108BD9-81ED-4DB2-BD59-A6C34878D82A}">
                    <a16:rowId xmlns:a16="http://schemas.microsoft.com/office/drawing/2014/main" val="4018242745"/>
                  </a:ext>
                </a:extLst>
              </a:tr>
              <a:tr h="629158">
                <a:tc>
                  <a:txBody>
                    <a:bodyPr/>
                    <a:lstStyle/>
                    <a:p>
                      <a:pPr algn="ctr" fontAlgn="ctr"/>
                      <a:r>
                        <a:rPr lang="en-US" b="1" dirty="0">
                          <a:effectLst>
                            <a:outerShdw blurRad="38100" dist="38100" dir="2700000" algn="tl">
                              <a:srgbClr val="000000">
                                <a:alpha val="43137"/>
                              </a:srgbClr>
                            </a:outerShdw>
                          </a:effectLst>
                          <a:latin typeface="Agency FB" panose="020B0503020202020204" pitchFamily="34" charset="0"/>
                        </a:rPr>
                        <a:t>CCAFS SLC-40</a:t>
                      </a:r>
                    </a:p>
                  </a:txBody>
                  <a:tcPr anchor="ctr"/>
                </a:tc>
                <a:extLst>
                  <a:ext uri="{0D108BD9-81ED-4DB2-BD59-A6C34878D82A}">
                    <a16:rowId xmlns:a16="http://schemas.microsoft.com/office/drawing/2014/main" val="964191542"/>
                  </a:ext>
                </a:extLst>
              </a:tr>
              <a:tr h="629158">
                <a:tc>
                  <a:txBody>
                    <a:bodyPr/>
                    <a:lstStyle/>
                    <a:p>
                      <a:pPr algn="ctr" fontAlgn="ctr"/>
                      <a:r>
                        <a:rPr lang="en-US" b="1" dirty="0">
                          <a:effectLst>
                            <a:outerShdw blurRad="38100" dist="38100" dir="2700000" algn="tl">
                              <a:srgbClr val="000000">
                                <a:alpha val="43137"/>
                              </a:srgbClr>
                            </a:outerShdw>
                          </a:effectLst>
                          <a:latin typeface="Agency FB" panose="020B0503020202020204" pitchFamily="34" charset="0"/>
                        </a:rPr>
                        <a:t>KSC LC-39A</a:t>
                      </a:r>
                    </a:p>
                  </a:txBody>
                  <a:tcPr anchor="ctr"/>
                </a:tc>
                <a:extLst>
                  <a:ext uri="{0D108BD9-81ED-4DB2-BD59-A6C34878D82A}">
                    <a16:rowId xmlns:a16="http://schemas.microsoft.com/office/drawing/2014/main" val="1691045286"/>
                  </a:ext>
                </a:extLst>
              </a:tr>
              <a:tr h="629158">
                <a:tc>
                  <a:txBody>
                    <a:bodyPr/>
                    <a:lstStyle/>
                    <a:p>
                      <a:pPr algn="ctr" fontAlgn="ctr"/>
                      <a:r>
                        <a:rPr lang="en-US" b="1" dirty="0">
                          <a:effectLst>
                            <a:outerShdw blurRad="38100" dist="38100" dir="2700000" algn="tl">
                              <a:srgbClr val="000000">
                                <a:alpha val="43137"/>
                              </a:srgbClr>
                            </a:outerShdw>
                          </a:effectLst>
                          <a:latin typeface="Agency FB" panose="020B0503020202020204" pitchFamily="34" charset="0"/>
                        </a:rPr>
                        <a:t>VAFB SLC-4E</a:t>
                      </a:r>
                    </a:p>
                  </a:txBody>
                  <a:tcPr anchor="ctr"/>
                </a:tc>
                <a:extLst>
                  <a:ext uri="{0D108BD9-81ED-4DB2-BD59-A6C34878D82A}">
                    <a16:rowId xmlns:a16="http://schemas.microsoft.com/office/drawing/2014/main" val="708818410"/>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Here we can see five samples of Cape Canaveral launches.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0B1E7FC-3D08-A9D6-3A01-84805670E5DE}"/>
              </a:ext>
            </a:extLst>
          </p:cNvPr>
          <p:cNvPicPr>
            <a:picLocks noChangeAspect="1"/>
          </p:cNvPicPr>
          <p:nvPr/>
        </p:nvPicPr>
        <p:blipFill>
          <a:blip r:embed="rId3"/>
          <a:stretch>
            <a:fillRect/>
          </a:stretch>
        </p:blipFill>
        <p:spPr>
          <a:xfrm>
            <a:off x="367410" y="2968487"/>
            <a:ext cx="11666454" cy="28068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FCF96B9-150A-DD0C-FDCA-281CF41A069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40386" y="2408790"/>
            <a:ext cx="10174849" cy="1725889"/>
          </a:xfrm>
          <a:prstGeom prst="rect">
            <a:avLst/>
          </a:prstGeom>
        </p:spPr>
      </p:pic>
      <p:sp>
        <p:nvSpPr>
          <p:cNvPr id="8" name="TextBox 7">
            <a:extLst>
              <a:ext uri="{FF2B5EF4-FFF2-40B4-BE49-F238E27FC236}">
                <a16:creationId xmlns:a16="http://schemas.microsoft.com/office/drawing/2014/main" id="{4A870286-EF7A-BD25-02C1-906233B551D3}"/>
              </a:ext>
            </a:extLst>
          </p:cNvPr>
          <p:cNvSpPr txBox="1"/>
          <p:nvPr/>
        </p:nvSpPr>
        <p:spPr>
          <a:xfrm>
            <a:off x="940387" y="4433794"/>
            <a:ext cx="10174848" cy="400110"/>
          </a:xfrm>
          <a:prstGeom prst="rect">
            <a:avLst/>
          </a:prstGeom>
          <a:noFill/>
        </p:spPr>
        <p:txBody>
          <a:bodyPr wrap="square">
            <a:spAutoFit/>
          </a:bodyPr>
          <a:lstStyle/>
          <a:p>
            <a:r>
              <a:rPr lang="en-US" sz="2000" b="1" dirty="0">
                <a:latin typeface="Agency FB" panose="020B0503020202020204" pitchFamily="34" charset="0"/>
              </a:rPr>
              <a:t>Total payload calculated above, by summing all payloads whose codes  contain ‘CRS’, which corresponds to NASA.</a:t>
            </a:r>
          </a:p>
        </p:txBody>
      </p:sp>
    </p:spTree>
    <p:extLst>
      <p:ext uri="{BB962C8B-B14F-4D97-AF65-F5344CB8AC3E}">
        <p14:creationId xmlns:p14="http://schemas.microsoft.com/office/powerpoint/2010/main" val="4010014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618E039-03E4-B130-DEAE-8B41EE2121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8197" y="2398643"/>
            <a:ext cx="10880732" cy="2067339"/>
          </a:xfrm>
          <a:prstGeom prst="rect">
            <a:avLst/>
          </a:prstGeom>
        </p:spPr>
      </p:pic>
      <p:sp>
        <p:nvSpPr>
          <p:cNvPr id="8" name="TextBox 7">
            <a:extLst>
              <a:ext uri="{FF2B5EF4-FFF2-40B4-BE49-F238E27FC236}">
                <a16:creationId xmlns:a16="http://schemas.microsoft.com/office/drawing/2014/main" id="{C8C2B8C3-D9F8-937B-16FC-5CB97C75B9E9}"/>
              </a:ext>
            </a:extLst>
          </p:cNvPr>
          <p:cNvSpPr txBox="1"/>
          <p:nvPr/>
        </p:nvSpPr>
        <p:spPr>
          <a:xfrm>
            <a:off x="770011" y="4722272"/>
            <a:ext cx="10748918" cy="400110"/>
          </a:xfrm>
          <a:prstGeom prst="rect">
            <a:avLst/>
          </a:prstGeom>
          <a:noFill/>
        </p:spPr>
        <p:txBody>
          <a:bodyPr wrap="square">
            <a:spAutoFit/>
          </a:bodyPr>
          <a:lstStyle/>
          <a:p>
            <a:r>
              <a:rPr lang="en-US" sz="2000" b="1" dirty="0">
                <a:latin typeface="Agency FB" panose="020B0503020202020204" pitchFamily="34" charset="0"/>
              </a:rPr>
              <a:t>Filtering data by the booster version above and calculating the average payload mass we obtained the value of 2,928 kg.</a:t>
            </a:r>
          </a:p>
        </p:txBody>
      </p:sp>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30B1694-1A40-6FB8-96CF-5E1CDCBE0FA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1798" y="2358887"/>
            <a:ext cx="11375044" cy="2120348"/>
          </a:xfrm>
          <a:prstGeom prst="rect">
            <a:avLst/>
          </a:prstGeom>
        </p:spPr>
      </p:pic>
      <p:sp>
        <p:nvSpPr>
          <p:cNvPr id="8" name="TextBox 7">
            <a:extLst>
              <a:ext uri="{FF2B5EF4-FFF2-40B4-BE49-F238E27FC236}">
                <a16:creationId xmlns:a16="http://schemas.microsoft.com/office/drawing/2014/main" id="{97D03806-942A-7581-3BB4-059AB037C822}"/>
              </a:ext>
            </a:extLst>
          </p:cNvPr>
          <p:cNvSpPr txBox="1"/>
          <p:nvPr/>
        </p:nvSpPr>
        <p:spPr>
          <a:xfrm>
            <a:off x="596349" y="4570830"/>
            <a:ext cx="9745589" cy="400110"/>
          </a:xfrm>
          <a:prstGeom prst="rect">
            <a:avLst/>
          </a:prstGeom>
          <a:noFill/>
        </p:spPr>
        <p:txBody>
          <a:bodyPr wrap="square">
            <a:spAutoFit/>
          </a:bodyPr>
          <a:lstStyle/>
          <a:p>
            <a:pPr lvl="1">
              <a:lnSpc>
                <a:spcPct val="100000"/>
              </a:lnSpc>
              <a:spcBef>
                <a:spcPts val="1400"/>
              </a:spcBef>
            </a:pPr>
            <a:r>
              <a:rPr lang="en-US" sz="2000" dirty="0">
                <a:solidFill>
                  <a:schemeClr val="tx1"/>
                </a:solidFill>
                <a:latin typeface="Georgia" panose="02040502050405020303" pitchFamily="18" charset="0"/>
              </a:rPr>
              <a:t>2015-12-22 was the first successful landing outcome in-ground pad was achieved</a:t>
            </a:r>
            <a:endParaRPr lang="en-US" sz="1600" b="1" dirty="0">
              <a:solidFill>
                <a:schemeClr val="tx1"/>
              </a:solidFill>
              <a:latin typeface="Georgia" panose="02040502050405020303" pitchFamily="18" charset="0"/>
            </a:endParaRPr>
          </a:p>
        </p:txBody>
      </p:sp>
    </p:spTree>
    <p:extLst>
      <p:ext uri="{BB962C8B-B14F-4D97-AF65-F5344CB8AC3E}">
        <p14:creationId xmlns:p14="http://schemas.microsoft.com/office/powerpoint/2010/main" val="1434679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A57AFBF-A5AE-1C2F-C4FF-089740286F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7221" y="2133600"/>
            <a:ext cx="11586751" cy="2955235"/>
          </a:xfrm>
          <a:prstGeom prst="rect">
            <a:avLst/>
          </a:prstGeom>
        </p:spPr>
      </p:pic>
      <p:sp>
        <p:nvSpPr>
          <p:cNvPr id="9" name="TextBox 8">
            <a:extLst>
              <a:ext uri="{FF2B5EF4-FFF2-40B4-BE49-F238E27FC236}">
                <a16:creationId xmlns:a16="http://schemas.microsoft.com/office/drawing/2014/main" id="{AD50E686-CEEF-C41E-7CE3-A6C9152CA8C3}"/>
              </a:ext>
            </a:extLst>
          </p:cNvPr>
          <p:cNvSpPr txBox="1"/>
          <p:nvPr/>
        </p:nvSpPr>
        <p:spPr>
          <a:xfrm>
            <a:off x="3305264" y="3863009"/>
            <a:ext cx="5149624" cy="830997"/>
          </a:xfrm>
          <a:prstGeom prst="rect">
            <a:avLst/>
          </a:prstGeom>
          <a:noFill/>
        </p:spPr>
        <p:txBody>
          <a:bodyPr wrap="square">
            <a:spAutoFit/>
          </a:bodyPr>
          <a:lstStyle/>
          <a:p>
            <a:r>
              <a:rPr lang="en-US" sz="2400" b="1" i="1" dirty="0">
                <a:latin typeface="Agency FB" panose="020B0503020202020204" pitchFamily="34" charset="0"/>
              </a:rPr>
              <a:t>Selecting distinct booster versions according to the filters above, these 4 are  the result.</a:t>
            </a:r>
          </a:p>
        </p:txBody>
      </p:sp>
    </p:spTree>
    <p:extLst>
      <p:ext uri="{BB962C8B-B14F-4D97-AF65-F5344CB8AC3E}">
        <p14:creationId xmlns:p14="http://schemas.microsoft.com/office/powerpoint/2010/main" val="63939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431" y="1305272"/>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E3AF1FF-40DA-6085-0D53-A4B6094B67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17116" y="1886684"/>
            <a:ext cx="11557768" cy="3084631"/>
          </a:xfrm>
          <a:prstGeom prst="rect">
            <a:avLst/>
          </a:prstGeom>
        </p:spPr>
      </p:pic>
      <p:sp>
        <p:nvSpPr>
          <p:cNvPr id="8" name="TextBox 7">
            <a:extLst>
              <a:ext uri="{FF2B5EF4-FFF2-40B4-BE49-F238E27FC236}">
                <a16:creationId xmlns:a16="http://schemas.microsoft.com/office/drawing/2014/main" id="{DA35BC6E-7DBF-FDC5-4353-1310CE1A5A35}"/>
              </a:ext>
            </a:extLst>
          </p:cNvPr>
          <p:cNvSpPr txBox="1"/>
          <p:nvPr/>
        </p:nvSpPr>
        <p:spPr>
          <a:xfrm>
            <a:off x="4121427" y="3928968"/>
            <a:ext cx="6096000" cy="830997"/>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latin typeface="Agency FB" panose="020B0503020202020204" pitchFamily="34" charset="0"/>
              </a:rPr>
              <a:t>Grouping mission outcomes and counting records for each group led us to the summary above.</a:t>
            </a:r>
          </a:p>
        </p:txBody>
      </p:sp>
    </p:spTree>
    <p:extLst>
      <p:ext uri="{BB962C8B-B14F-4D97-AF65-F5344CB8AC3E}">
        <p14:creationId xmlns:p14="http://schemas.microsoft.com/office/powerpoint/2010/main" val="175697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18455" y="1487838"/>
            <a:ext cx="11329260" cy="4831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1400"/>
              </a:spcBef>
            </a:pPr>
            <a:r>
              <a:rPr lang="en-US" sz="2400" b="1" i="1" dirty="0">
                <a:solidFill>
                  <a:schemeClr val="accent3">
                    <a:lumMod val="25000"/>
                  </a:schemeClr>
                </a:solidFill>
                <a:effectLst>
                  <a:outerShdw blurRad="38100" dist="38100" dir="2700000" algn="tl">
                    <a:srgbClr val="000000">
                      <a:alpha val="43137"/>
                    </a:srgbClr>
                  </a:outerShdw>
                </a:effectLst>
                <a:latin typeface="Georgia" panose="02040502050405020303" pitchFamily="18" charset="0"/>
              </a:rPr>
              <a:t>Project background and context</a:t>
            </a:r>
          </a:p>
          <a:p>
            <a:pPr marL="0" indent="0" algn="just">
              <a:lnSpc>
                <a:spcPct val="110000"/>
              </a:lnSpc>
              <a:spcBef>
                <a:spcPts val="1400"/>
              </a:spcBef>
              <a:buNone/>
            </a:pPr>
            <a:r>
              <a:rPr lang="en-US" sz="2000" dirty="0">
                <a:solidFill>
                  <a:schemeClr val="tx1"/>
                </a:solidFill>
                <a:latin typeface="Georgia" panose="02040502050405020303" pitchFamily="18" charset="0"/>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Problems you want to find answers</a:t>
            </a:r>
          </a:p>
          <a:p>
            <a:pPr marL="0" indent="0" algn="just">
              <a:lnSpc>
                <a:spcPct val="110000"/>
              </a:lnSpc>
              <a:spcBef>
                <a:spcPts val="1400"/>
              </a:spcBef>
              <a:buNone/>
            </a:pPr>
            <a:r>
              <a:rPr lang="en-US" sz="2400" b="1" i="1" dirty="0">
                <a:solidFill>
                  <a:schemeClr val="accent3">
                    <a:lumMod val="25000"/>
                  </a:schemeClr>
                </a:solidFill>
                <a:effectLst>
                  <a:outerShdw blurRad="38100" dist="38100" dir="2700000" algn="tl">
                    <a:srgbClr val="000000">
                      <a:alpha val="43137"/>
                    </a:srgbClr>
                  </a:outerShdw>
                </a:effectLst>
                <a:latin typeface="Georgia" panose="02040502050405020303" pitchFamily="18" charset="0"/>
              </a:rPr>
              <a:t>• Desirable answers:</a:t>
            </a:r>
          </a:p>
          <a:p>
            <a:pPr marL="0" indent="0" algn="just">
              <a:lnSpc>
                <a:spcPct val="110000"/>
              </a:lnSpc>
              <a:spcBef>
                <a:spcPts val="1400"/>
              </a:spcBef>
              <a:buNone/>
            </a:pPr>
            <a:r>
              <a:rPr lang="en-US" sz="2000" dirty="0">
                <a:solidFill>
                  <a:schemeClr val="tx1"/>
                </a:solidFill>
                <a:latin typeface="Georgia" panose="02040502050405020303" pitchFamily="18" charset="0"/>
              </a:rPr>
              <a:t>	* The best way to estimate the total cost for launches, by predicting successful landings of 		   the first stage of rockets;</a:t>
            </a:r>
          </a:p>
          <a:p>
            <a:pPr marL="0" indent="0" algn="just">
              <a:lnSpc>
                <a:spcPct val="110000"/>
              </a:lnSpc>
              <a:spcBef>
                <a:spcPts val="1400"/>
              </a:spcBef>
              <a:buNone/>
            </a:pPr>
            <a:r>
              <a:rPr lang="en-US" sz="2000" dirty="0">
                <a:solidFill>
                  <a:schemeClr val="tx1"/>
                </a:solidFill>
                <a:latin typeface="Georgia" panose="02040502050405020303" pitchFamily="18" charset="0"/>
              </a:rPr>
              <a:t>	* Where is the best place to make launches.</a:t>
            </a:r>
          </a:p>
          <a:p>
            <a:pPr algn="just">
              <a:lnSpc>
                <a:spcPct val="100000"/>
              </a:lnSpc>
              <a:spcBef>
                <a:spcPts val="1400"/>
              </a:spcBef>
            </a:pPr>
            <a:endParaRPr lang="en-US" sz="2000" dirty="0">
              <a:solidFill>
                <a:schemeClr val="tx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83E3D0F-3D3F-CAB6-0D30-541B34BE5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48979" y="1683760"/>
            <a:ext cx="9241943" cy="5052127"/>
          </a:xfrm>
          <a:prstGeom prst="rect">
            <a:avLst/>
          </a:prstGeom>
        </p:spPr>
      </p:pic>
      <p:sp>
        <p:nvSpPr>
          <p:cNvPr id="8" name="TextBox 7">
            <a:extLst>
              <a:ext uri="{FF2B5EF4-FFF2-40B4-BE49-F238E27FC236}">
                <a16:creationId xmlns:a16="http://schemas.microsoft.com/office/drawing/2014/main" id="{BD0B0B81-6F59-F0BB-3731-3A9F2E1C07BF}"/>
              </a:ext>
            </a:extLst>
          </p:cNvPr>
          <p:cNvSpPr txBox="1"/>
          <p:nvPr/>
        </p:nvSpPr>
        <p:spPr>
          <a:xfrm>
            <a:off x="3326295" y="4758690"/>
            <a:ext cx="5989983" cy="830997"/>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latin typeface="Agency FB" panose="020B0503020202020204" pitchFamily="34" charset="0"/>
              </a:rPr>
              <a:t>These are the boosters which have carried the maximum payload mass registered in the dataset.</a:t>
            </a:r>
          </a:p>
        </p:txBody>
      </p:sp>
    </p:spTree>
    <p:extLst>
      <p:ext uri="{BB962C8B-B14F-4D97-AF65-F5344CB8AC3E}">
        <p14:creationId xmlns:p14="http://schemas.microsoft.com/office/powerpoint/2010/main" val="35666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98C2D65-038A-5DB9-1B59-ADCF60534E2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0011" y="2145402"/>
            <a:ext cx="8243207" cy="3880171"/>
          </a:xfrm>
          <a:prstGeom prst="rect">
            <a:avLst/>
          </a:prstGeom>
        </p:spPr>
      </p:pic>
      <p:sp>
        <p:nvSpPr>
          <p:cNvPr id="8" name="TextBox 7">
            <a:extLst>
              <a:ext uri="{FF2B5EF4-FFF2-40B4-BE49-F238E27FC236}">
                <a16:creationId xmlns:a16="http://schemas.microsoft.com/office/drawing/2014/main" id="{7BB163B1-0AB2-5318-9BB8-43A2588F259D}"/>
              </a:ext>
            </a:extLst>
          </p:cNvPr>
          <p:cNvSpPr txBox="1"/>
          <p:nvPr/>
        </p:nvSpPr>
        <p:spPr>
          <a:xfrm>
            <a:off x="4242558" y="5502353"/>
            <a:ext cx="6096000"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Agency FB" panose="020B0503020202020204" pitchFamily="34" charset="0"/>
              </a:rPr>
              <a:t>The list has the only two occurrences.</a:t>
            </a:r>
          </a:p>
        </p:txBody>
      </p:sp>
    </p:spTree>
    <p:extLst>
      <p:ext uri="{BB962C8B-B14F-4D97-AF65-F5344CB8AC3E}">
        <p14:creationId xmlns:p14="http://schemas.microsoft.com/office/powerpoint/2010/main" val="1398439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D54118B-099B-596D-71AB-50FDA73CC42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12027" y="2206841"/>
            <a:ext cx="4986338" cy="4467589"/>
          </a:xfrm>
          <a:prstGeom prst="rect">
            <a:avLst/>
          </a:prstGeom>
        </p:spPr>
      </p:pic>
      <p:sp>
        <p:nvSpPr>
          <p:cNvPr id="8" name="TextBox 7">
            <a:extLst>
              <a:ext uri="{FF2B5EF4-FFF2-40B4-BE49-F238E27FC236}">
                <a16:creationId xmlns:a16="http://schemas.microsoft.com/office/drawing/2014/main" id="{BDAC9E87-5159-A105-927F-4AF60236BB7D}"/>
              </a:ext>
            </a:extLst>
          </p:cNvPr>
          <p:cNvSpPr txBox="1"/>
          <p:nvPr/>
        </p:nvSpPr>
        <p:spPr>
          <a:xfrm>
            <a:off x="4854344" y="5058638"/>
            <a:ext cx="4779988" cy="830997"/>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latin typeface="Agency FB" panose="020B0503020202020204" pitchFamily="34" charset="0"/>
              </a:rPr>
              <a:t>This view of data alerts us that “No attempt” must be taken in account.</a:t>
            </a:r>
          </a:p>
        </p:txBody>
      </p:sp>
    </p:spTree>
    <p:extLst>
      <p:ext uri="{BB962C8B-B14F-4D97-AF65-F5344CB8AC3E}">
        <p14:creationId xmlns:p14="http://schemas.microsoft.com/office/powerpoint/2010/main" val="3975168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 All launch sites on a map &gt;</a:t>
            </a:r>
          </a:p>
        </p:txBody>
      </p:sp>
      <p:pic>
        <p:nvPicPr>
          <p:cNvPr id="6" name="Picture 5">
            <a:extLst>
              <a:ext uri="{FF2B5EF4-FFF2-40B4-BE49-F238E27FC236}">
                <a16:creationId xmlns:a16="http://schemas.microsoft.com/office/drawing/2014/main" id="{5EB7DD23-7162-33E3-F133-467AD3F12E90}"/>
              </a:ext>
            </a:extLst>
          </p:cNvPr>
          <p:cNvPicPr>
            <a:picLocks noChangeAspect="1"/>
          </p:cNvPicPr>
          <p:nvPr/>
        </p:nvPicPr>
        <p:blipFill>
          <a:blip r:embed="rId3"/>
          <a:stretch>
            <a:fillRect/>
          </a:stretch>
        </p:blipFill>
        <p:spPr>
          <a:xfrm>
            <a:off x="3575809" y="1335985"/>
            <a:ext cx="8353425" cy="4000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F78820CB-D717-7EA9-7335-7C0F6A605897}"/>
              </a:ext>
            </a:extLst>
          </p:cNvPr>
          <p:cNvSpPr txBox="1"/>
          <p:nvPr/>
        </p:nvSpPr>
        <p:spPr>
          <a:xfrm>
            <a:off x="262766" y="1552484"/>
            <a:ext cx="3313043" cy="2677656"/>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Agency FB" panose="020B0503020202020204" pitchFamily="34" charset="0"/>
              </a:rPr>
              <a:t>we can see the locations of each site on the map and also they are so near to the sea and it seems for human safety located there.</a:t>
            </a:r>
          </a:p>
        </p:txBody>
      </p:sp>
    </p:spTree>
    <p:extLst>
      <p:ext uri="{BB962C8B-B14F-4D97-AF65-F5344CB8AC3E}">
        <p14:creationId xmlns:p14="http://schemas.microsoft.com/office/powerpoint/2010/main" val="981671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 Launch Outcomes by Site &gt;</a:t>
            </a:r>
          </a:p>
        </p:txBody>
      </p:sp>
      <p:grpSp>
        <p:nvGrpSpPr>
          <p:cNvPr id="6" name="Group 5">
            <a:extLst>
              <a:ext uri="{FF2B5EF4-FFF2-40B4-BE49-F238E27FC236}">
                <a16:creationId xmlns:a16="http://schemas.microsoft.com/office/drawing/2014/main" id="{BE49F113-C99A-BDFB-9B9E-F95B7DE69439}"/>
              </a:ext>
            </a:extLst>
          </p:cNvPr>
          <p:cNvGrpSpPr/>
          <p:nvPr/>
        </p:nvGrpSpPr>
        <p:grpSpPr>
          <a:xfrm>
            <a:off x="945513" y="2152511"/>
            <a:ext cx="10715950" cy="3762375"/>
            <a:chOff x="1290070" y="2061009"/>
            <a:chExt cx="10715950" cy="3762375"/>
          </a:xfrm>
        </p:grpSpPr>
        <p:pic>
          <p:nvPicPr>
            <p:cNvPr id="7" name="Picture 6">
              <a:extLst>
                <a:ext uri="{FF2B5EF4-FFF2-40B4-BE49-F238E27FC236}">
                  <a16:creationId xmlns:a16="http://schemas.microsoft.com/office/drawing/2014/main" id="{0ACEA24F-C859-94A6-2103-73E655E3B436}"/>
                </a:ext>
              </a:extLst>
            </p:cNvPr>
            <p:cNvPicPr>
              <a:picLocks noChangeAspect="1"/>
            </p:cNvPicPr>
            <p:nvPr/>
          </p:nvPicPr>
          <p:blipFill>
            <a:blip r:embed="rId3"/>
            <a:stretch>
              <a:fillRect/>
            </a:stretch>
          </p:blipFill>
          <p:spPr>
            <a:xfrm>
              <a:off x="8567495" y="2787835"/>
              <a:ext cx="3438525" cy="2600325"/>
            </a:xfrm>
            <a:prstGeom prst="rect">
              <a:avLst/>
            </a:prstGeom>
          </p:spPr>
        </p:pic>
        <p:pic>
          <p:nvPicPr>
            <p:cNvPr id="9" name="Picture 8">
              <a:extLst>
                <a:ext uri="{FF2B5EF4-FFF2-40B4-BE49-F238E27FC236}">
                  <a16:creationId xmlns:a16="http://schemas.microsoft.com/office/drawing/2014/main" id="{E128FAB6-AB9E-086E-9CCD-44C4EB3754CD}"/>
                </a:ext>
              </a:extLst>
            </p:cNvPr>
            <p:cNvPicPr>
              <a:picLocks noChangeAspect="1"/>
            </p:cNvPicPr>
            <p:nvPr/>
          </p:nvPicPr>
          <p:blipFill rotWithShape="1">
            <a:blip r:embed="rId4"/>
            <a:srcRect l="12235" r="12882"/>
            <a:stretch/>
          </p:blipFill>
          <p:spPr>
            <a:xfrm>
              <a:off x="5641381" y="2289610"/>
              <a:ext cx="3766089" cy="3305175"/>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188D9C30-54D7-AA06-E2A3-1400DD3747B5}"/>
                </a:ext>
              </a:extLst>
            </p:cNvPr>
            <p:cNvCxnSpPr/>
            <p:nvPr/>
          </p:nvCxnSpPr>
          <p:spPr>
            <a:xfrm flipH="1" flipV="1">
              <a:off x="9407470" y="2289610"/>
              <a:ext cx="1022889" cy="1321495"/>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5D2C6457-8DDC-DE00-672B-5C6AD8770554}"/>
                </a:ext>
              </a:extLst>
            </p:cNvPr>
            <p:cNvCxnSpPr/>
            <p:nvPr/>
          </p:nvCxnSpPr>
          <p:spPr>
            <a:xfrm flipH="1">
              <a:off x="9407470" y="3942197"/>
              <a:ext cx="1022889" cy="1623448"/>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BE27D4C7-A12D-B213-CE70-A8AF8D1973C2}"/>
                </a:ext>
              </a:extLst>
            </p:cNvPr>
            <p:cNvPicPr>
              <a:picLocks noChangeAspect="1"/>
            </p:cNvPicPr>
            <p:nvPr/>
          </p:nvPicPr>
          <p:blipFill>
            <a:blip r:embed="rId5"/>
            <a:stretch>
              <a:fillRect/>
            </a:stretch>
          </p:blipFill>
          <p:spPr>
            <a:xfrm>
              <a:off x="1290070" y="2061009"/>
              <a:ext cx="4381500" cy="3762375"/>
            </a:xfrm>
            <a:prstGeom prst="rect">
              <a:avLst/>
            </a:prstGeom>
            <a:ln>
              <a:noFill/>
            </a:ln>
            <a:effectLst>
              <a:outerShdw blurRad="292100" dist="139700" dir="2700000" algn="tl" rotWithShape="0">
                <a:srgbClr val="333333">
                  <a:alpha val="65000"/>
                </a:srgbClr>
              </a:outerShdw>
            </a:effectLst>
          </p:spPr>
        </p:pic>
        <p:cxnSp>
          <p:nvCxnSpPr>
            <p:cNvPr id="13" name="Straight Connector 12">
              <a:extLst>
                <a:ext uri="{FF2B5EF4-FFF2-40B4-BE49-F238E27FC236}">
                  <a16:creationId xmlns:a16="http://schemas.microsoft.com/office/drawing/2014/main" id="{4F6BCB56-AAD0-19FD-FFA6-257B1EB12C82}"/>
                </a:ext>
              </a:extLst>
            </p:cNvPr>
            <p:cNvCxnSpPr>
              <a:cxnSpLocks/>
            </p:cNvCxnSpPr>
            <p:nvPr/>
          </p:nvCxnSpPr>
          <p:spPr>
            <a:xfrm flipH="1" flipV="1">
              <a:off x="3624506" y="2665708"/>
              <a:ext cx="3287738" cy="945397"/>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8712D647-C0FE-4290-7E71-E44E011054D3}"/>
                </a:ext>
              </a:extLst>
            </p:cNvPr>
            <p:cNvCxnSpPr>
              <a:cxnSpLocks/>
            </p:cNvCxnSpPr>
            <p:nvPr/>
          </p:nvCxnSpPr>
          <p:spPr>
            <a:xfrm flipH="1">
              <a:off x="3586623" y="4215804"/>
              <a:ext cx="3325621" cy="735033"/>
            </a:xfrm>
            <a:prstGeom prst="line">
              <a:avLst/>
            </a:prstGeom>
          </p:spPr>
          <p:style>
            <a:lnRef idx="3">
              <a:schemeClr val="accent1"/>
            </a:lnRef>
            <a:fillRef idx="0">
              <a:schemeClr val="accent1"/>
            </a:fillRef>
            <a:effectRef idx="2">
              <a:schemeClr val="accent1"/>
            </a:effectRef>
            <a:fontRef idx="minor">
              <a:schemeClr val="tx1"/>
            </a:fontRef>
          </p:style>
        </p:cxnSp>
      </p:grpSp>
      <p:sp>
        <p:nvSpPr>
          <p:cNvPr id="15" name="TextBox 14">
            <a:extLst>
              <a:ext uri="{FF2B5EF4-FFF2-40B4-BE49-F238E27FC236}">
                <a16:creationId xmlns:a16="http://schemas.microsoft.com/office/drawing/2014/main" id="{532610E8-7D2C-A022-0023-B545BB13B356}"/>
              </a:ext>
            </a:extLst>
          </p:cNvPr>
          <p:cNvSpPr txBox="1"/>
          <p:nvPr/>
        </p:nvSpPr>
        <p:spPr>
          <a:xfrm>
            <a:off x="1083868" y="1406217"/>
            <a:ext cx="6536132" cy="461665"/>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latin typeface="Agency FB" panose="020B0503020202020204" pitchFamily="34" charset="0"/>
              </a:rPr>
              <a:t>Example of KSC LC-39A launch site launch outcomes</a:t>
            </a:r>
          </a:p>
        </p:txBody>
      </p:sp>
    </p:spTree>
    <p:extLst>
      <p:ext uri="{BB962C8B-B14F-4D97-AF65-F5344CB8AC3E}">
        <p14:creationId xmlns:p14="http://schemas.microsoft.com/office/powerpoint/2010/main" val="239597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&lt;Logistics and Safety&gt;</a:t>
            </a:r>
          </a:p>
        </p:txBody>
      </p:sp>
      <p:pic>
        <p:nvPicPr>
          <p:cNvPr id="12" name="Picture 11">
            <a:extLst>
              <a:ext uri="{FF2B5EF4-FFF2-40B4-BE49-F238E27FC236}">
                <a16:creationId xmlns:a16="http://schemas.microsoft.com/office/drawing/2014/main" id="{7CF2D28A-3A99-430E-4009-FBD7DEED431F}"/>
              </a:ext>
            </a:extLst>
          </p:cNvPr>
          <p:cNvPicPr>
            <a:picLocks noChangeAspect="1"/>
          </p:cNvPicPr>
          <p:nvPr/>
        </p:nvPicPr>
        <p:blipFill>
          <a:blip r:embed="rId3"/>
          <a:stretch>
            <a:fillRect/>
          </a:stretch>
        </p:blipFill>
        <p:spPr>
          <a:xfrm>
            <a:off x="734028" y="2558401"/>
            <a:ext cx="1552575" cy="4133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B9F230E-A82E-3B80-923B-D4CF1D70C747}"/>
              </a:ext>
            </a:extLst>
          </p:cNvPr>
          <p:cNvPicPr>
            <a:picLocks noChangeAspect="1"/>
          </p:cNvPicPr>
          <p:nvPr/>
        </p:nvPicPr>
        <p:blipFill>
          <a:blip r:embed="rId4"/>
          <a:stretch>
            <a:fillRect/>
          </a:stretch>
        </p:blipFill>
        <p:spPr>
          <a:xfrm>
            <a:off x="3257232" y="2159708"/>
            <a:ext cx="8200740" cy="3068664"/>
          </a:xfrm>
          <a:prstGeom prst="rect">
            <a:avLst/>
          </a:prstGeom>
        </p:spPr>
      </p:pic>
      <p:cxnSp>
        <p:nvCxnSpPr>
          <p:cNvPr id="14" name="Straight Arrow Connector 13">
            <a:extLst>
              <a:ext uri="{FF2B5EF4-FFF2-40B4-BE49-F238E27FC236}">
                <a16:creationId xmlns:a16="http://schemas.microsoft.com/office/drawing/2014/main" id="{4C593468-B804-D216-3141-C1540BDD8402}"/>
              </a:ext>
            </a:extLst>
          </p:cNvPr>
          <p:cNvCxnSpPr>
            <a:cxnSpLocks/>
          </p:cNvCxnSpPr>
          <p:nvPr/>
        </p:nvCxnSpPr>
        <p:spPr>
          <a:xfrm flipH="1" flipV="1">
            <a:off x="3022169" y="4728552"/>
            <a:ext cx="1487838" cy="2634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ight Brace 14">
            <a:extLst>
              <a:ext uri="{FF2B5EF4-FFF2-40B4-BE49-F238E27FC236}">
                <a16:creationId xmlns:a16="http://schemas.microsoft.com/office/drawing/2014/main" id="{6B34AD93-F724-96CB-D7CA-6F54DD1E36C0}"/>
              </a:ext>
            </a:extLst>
          </p:cNvPr>
          <p:cNvSpPr/>
          <p:nvPr/>
        </p:nvSpPr>
        <p:spPr>
          <a:xfrm>
            <a:off x="2510725" y="2558401"/>
            <a:ext cx="323926" cy="41338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E0A2A19-340B-F875-ECCF-8D5E75DC65ED}"/>
              </a:ext>
            </a:extLst>
          </p:cNvPr>
          <p:cNvSpPr txBox="1"/>
          <p:nvPr/>
        </p:nvSpPr>
        <p:spPr>
          <a:xfrm>
            <a:off x="3101894" y="5267725"/>
            <a:ext cx="8511416" cy="461665"/>
          </a:xfrm>
          <a:prstGeom prst="rect">
            <a:avLst/>
          </a:prstGeom>
          <a:noFill/>
        </p:spPr>
        <p:txBody>
          <a:bodyPr wrap="square" rtlCol="0">
            <a:spAutoFit/>
          </a:bodyPr>
          <a:lstStyle/>
          <a:p>
            <a:r>
              <a:rPr lang="en-US" sz="2400" b="1" i="0" dirty="0">
                <a:effectLst>
                  <a:outerShdw blurRad="38100" dist="38100" dir="2700000" algn="tl">
                    <a:srgbClr val="000000">
                      <a:alpha val="43137"/>
                    </a:srgbClr>
                  </a:outerShdw>
                </a:effectLst>
                <a:latin typeface="Agency FB" panose="020B0503020202020204" pitchFamily="34" charset="0"/>
              </a:rPr>
              <a:t>Line and distance between a launch site to its closest city, railway, highway, etc.</a:t>
            </a:r>
            <a:endParaRPr lang="en-US" sz="2400" b="1" dirty="0">
              <a:effectLst>
                <a:outerShdw blurRad="38100" dist="38100" dir="2700000" algn="tl">
                  <a:srgbClr val="000000">
                    <a:alpha val="43137"/>
                  </a:srgbClr>
                </a:outerShdw>
              </a:effectLst>
              <a:latin typeface="Agency FB" panose="020B0503020202020204" pitchFamily="34" charset="0"/>
            </a:endParaRPr>
          </a:p>
        </p:txBody>
      </p:sp>
      <p:sp>
        <p:nvSpPr>
          <p:cNvPr id="17" name="TextBox 16">
            <a:extLst>
              <a:ext uri="{FF2B5EF4-FFF2-40B4-BE49-F238E27FC236}">
                <a16:creationId xmlns:a16="http://schemas.microsoft.com/office/drawing/2014/main" id="{89D7FB73-9D4E-0248-F7B4-86D959A9D554}"/>
              </a:ext>
            </a:extLst>
          </p:cNvPr>
          <p:cNvSpPr txBox="1"/>
          <p:nvPr/>
        </p:nvSpPr>
        <p:spPr>
          <a:xfrm>
            <a:off x="718087" y="1309034"/>
            <a:ext cx="10360729" cy="830997"/>
          </a:xfrm>
          <a:prstGeom prst="rect">
            <a:avLst/>
          </a:prstGeom>
          <a:noFill/>
        </p:spPr>
        <p:txBody>
          <a:bodyPr wrap="square">
            <a:spAutoFit/>
          </a:bodyPr>
          <a:lstStyle/>
          <a:p>
            <a:r>
              <a:rPr lang="en-US" sz="2400" b="1" dirty="0">
                <a:latin typeface="Agency FB" panose="020B0503020202020204" pitchFamily="34" charset="0"/>
              </a:rPr>
              <a:t> Launch site KSC LC-39A has good logistics aspects, being near railroad and road and </a:t>
            </a:r>
            <a:r>
              <a:rPr lang="fa-IR" sz="2400" b="1" dirty="0">
                <a:latin typeface="Agency FB" panose="020B0503020202020204" pitchFamily="34" charset="0"/>
              </a:rPr>
              <a:t> </a:t>
            </a:r>
            <a:r>
              <a:rPr lang="en-US" sz="2400" b="1" dirty="0">
                <a:latin typeface="Agency FB" panose="020B0503020202020204" pitchFamily="34" charset="0"/>
              </a:rPr>
              <a:t>relatively far from inhabited areas.</a:t>
            </a:r>
          </a:p>
        </p:txBody>
      </p:sp>
    </p:spTree>
    <p:extLst>
      <p:ext uri="{BB962C8B-B14F-4D97-AF65-F5344CB8AC3E}">
        <p14:creationId xmlns:p14="http://schemas.microsoft.com/office/powerpoint/2010/main" val="232499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&lt;Successful Launches by Site&gt;</a:t>
            </a:r>
          </a:p>
        </p:txBody>
      </p:sp>
      <p:pic>
        <p:nvPicPr>
          <p:cNvPr id="4" name="Picture 3">
            <a:extLst>
              <a:ext uri="{FF2B5EF4-FFF2-40B4-BE49-F238E27FC236}">
                <a16:creationId xmlns:a16="http://schemas.microsoft.com/office/drawing/2014/main" id="{A38ABE49-B9A1-324D-BFE5-9527D739070F}"/>
              </a:ext>
            </a:extLst>
          </p:cNvPr>
          <p:cNvPicPr>
            <a:picLocks noChangeAspect="1"/>
          </p:cNvPicPr>
          <p:nvPr/>
        </p:nvPicPr>
        <p:blipFill rotWithShape="1">
          <a:blip r:embed="rId3">
            <a:clrChange>
              <a:clrFrom>
                <a:srgbClr val="FFFFFF"/>
              </a:clrFrom>
              <a:clrTo>
                <a:srgbClr val="FFFFFF">
                  <a:alpha val="0"/>
                </a:srgbClr>
              </a:clrTo>
            </a:clrChange>
          </a:blip>
          <a:srcRect l="-453" r="453" b="50000"/>
          <a:stretch/>
        </p:blipFill>
        <p:spPr>
          <a:xfrm>
            <a:off x="1203076" y="1835734"/>
            <a:ext cx="10327076" cy="4477298"/>
          </a:xfrm>
          <a:prstGeom prst="rect">
            <a:avLst/>
          </a:prstGeom>
        </p:spPr>
      </p:pic>
      <p:sp>
        <p:nvSpPr>
          <p:cNvPr id="9" name="TextBox 8">
            <a:extLst>
              <a:ext uri="{FF2B5EF4-FFF2-40B4-BE49-F238E27FC236}">
                <a16:creationId xmlns:a16="http://schemas.microsoft.com/office/drawing/2014/main" id="{5F099064-E69E-68BB-A74C-29369A2F906C}"/>
              </a:ext>
            </a:extLst>
          </p:cNvPr>
          <p:cNvSpPr txBox="1"/>
          <p:nvPr/>
        </p:nvSpPr>
        <p:spPr>
          <a:xfrm>
            <a:off x="1203076" y="1435624"/>
            <a:ext cx="9796227" cy="400110"/>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latin typeface="Agency FB" panose="020B0503020202020204" pitchFamily="34" charset="0"/>
              </a:rPr>
              <a:t>The place from where launches are done seems to be a very important factor of </a:t>
            </a:r>
            <a:r>
              <a:rPr lang="fa-IR" sz="2000" b="1" dirty="0">
                <a:effectLst>
                  <a:outerShdw blurRad="38100" dist="38100" dir="2700000" algn="tl">
                    <a:srgbClr val="000000">
                      <a:alpha val="43137"/>
                    </a:srgbClr>
                  </a:outerShdw>
                </a:effectLst>
                <a:latin typeface="Agency FB" panose="020B0503020202020204" pitchFamily="34" charset="0"/>
              </a:rPr>
              <a:t> </a:t>
            </a:r>
            <a:r>
              <a:rPr lang="en-US" sz="2000" b="1" dirty="0">
                <a:effectLst>
                  <a:outerShdw blurRad="38100" dist="38100" dir="2700000" algn="tl">
                    <a:srgbClr val="000000">
                      <a:alpha val="43137"/>
                    </a:srgbClr>
                  </a:outerShdw>
                </a:effectLst>
                <a:latin typeface="Agency FB" panose="020B0503020202020204" pitchFamily="34" charset="0"/>
              </a:rPr>
              <a:t>success of missions.</a:t>
            </a:r>
          </a:p>
        </p:txBody>
      </p:sp>
    </p:spTree>
    <p:extLst>
      <p:ext uri="{BB962C8B-B14F-4D97-AF65-F5344CB8AC3E}">
        <p14:creationId xmlns:p14="http://schemas.microsoft.com/office/powerpoint/2010/main" val="700132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&lt;The launch site with highest launch success ratio&gt;</a:t>
            </a:r>
          </a:p>
        </p:txBody>
      </p:sp>
      <p:pic>
        <p:nvPicPr>
          <p:cNvPr id="4" name="Picture 3">
            <a:extLst>
              <a:ext uri="{FF2B5EF4-FFF2-40B4-BE49-F238E27FC236}">
                <a16:creationId xmlns:a16="http://schemas.microsoft.com/office/drawing/2014/main" id="{3B41B9BA-1C4E-92DE-E243-C90ECDAC886C}"/>
              </a:ext>
            </a:extLst>
          </p:cNvPr>
          <p:cNvPicPr>
            <a:picLocks noChangeAspect="1"/>
          </p:cNvPicPr>
          <p:nvPr/>
        </p:nvPicPr>
        <p:blipFill rotWithShape="1">
          <a:blip r:embed="rId3">
            <a:clrChange>
              <a:clrFrom>
                <a:srgbClr val="FFFFFF"/>
              </a:clrFrom>
              <a:clrTo>
                <a:srgbClr val="FFFFFF">
                  <a:alpha val="0"/>
                </a:srgbClr>
              </a:clrTo>
            </a:clrChange>
          </a:blip>
          <a:srcRect b="48020"/>
          <a:stretch/>
        </p:blipFill>
        <p:spPr>
          <a:xfrm>
            <a:off x="606694" y="1842052"/>
            <a:ext cx="10366106" cy="4672251"/>
          </a:xfrm>
          <a:prstGeom prst="rect">
            <a:avLst/>
          </a:prstGeom>
        </p:spPr>
      </p:pic>
      <p:sp>
        <p:nvSpPr>
          <p:cNvPr id="7" name="TextBox 6">
            <a:extLst>
              <a:ext uri="{FF2B5EF4-FFF2-40B4-BE49-F238E27FC236}">
                <a16:creationId xmlns:a16="http://schemas.microsoft.com/office/drawing/2014/main" id="{A3C138A6-031E-56A6-C0EC-433C1A7C5571}"/>
              </a:ext>
            </a:extLst>
          </p:cNvPr>
          <p:cNvSpPr txBox="1"/>
          <p:nvPr/>
        </p:nvSpPr>
        <p:spPr>
          <a:xfrm>
            <a:off x="770011" y="1462128"/>
            <a:ext cx="9796227" cy="400110"/>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latin typeface="Agency FB" panose="020B0503020202020204" pitchFamily="34" charset="0"/>
              </a:rPr>
              <a:t>KSC-LC-39A has a highest success rate (about %77) between all launch sites.</a:t>
            </a:r>
          </a:p>
        </p:txBody>
      </p:sp>
    </p:spTree>
    <p:extLst>
      <p:ext uri="{BB962C8B-B14F-4D97-AF65-F5344CB8AC3E}">
        <p14:creationId xmlns:p14="http://schemas.microsoft.com/office/powerpoint/2010/main" val="186616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&lt;Payload vs. Launch Outcome scatter plot for all sites&gt;</a:t>
            </a:r>
          </a:p>
        </p:txBody>
      </p:sp>
      <p:pic>
        <p:nvPicPr>
          <p:cNvPr id="4" name="Picture 3">
            <a:extLst>
              <a:ext uri="{FF2B5EF4-FFF2-40B4-BE49-F238E27FC236}">
                <a16:creationId xmlns:a16="http://schemas.microsoft.com/office/drawing/2014/main" id="{204B9CBF-E2F5-D38D-9C3D-4977178857D1}"/>
              </a:ext>
            </a:extLst>
          </p:cNvPr>
          <p:cNvPicPr>
            <a:picLocks noChangeAspect="1"/>
          </p:cNvPicPr>
          <p:nvPr/>
        </p:nvPicPr>
        <p:blipFill rotWithShape="1">
          <a:blip r:embed="rId3"/>
          <a:srcRect t="50000"/>
          <a:stretch/>
        </p:blipFill>
        <p:spPr>
          <a:xfrm>
            <a:off x="753239" y="1984513"/>
            <a:ext cx="10247271" cy="4442698"/>
          </a:xfrm>
          <a:prstGeom prst="rect">
            <a:avLst/>
          </a:prstGeom>
        </p:spPr>
      </p:pic>
      <p:sp>
        <p:nvSpPr>
          <p:cNvPr id="8" name="TextBox 7">
            <a:extLst>
              <a:ext uri="{FF2B5EF4-FFF2-40B4-BE49-F238E27FC236}">
                <a16:creationId xmlns:a16="http://schemas.microsoft.com/office/drawing/2014/main" id="{C41D8686-06F2-83D9-8073-4FE05A3441F8}"/>
              </a:ext>
            </a:extLst>
          </p:cNvPr>
          <p:cNvSpPr txBox="1"/>
          <p:nvPr/>
        </p:nvSpPr>
        <p:spPr>
          <a:xfrm>
            <a:off x="770011" y="1303539"/>
            <a:ext cx="9990754" cy="461665"/>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latin typeface="Agency FB" panose="020B0503020202020204" pitchFamily="34" charset="0"/>
              </a:rPr>
              <a:t>Payloads under 5500Kg and FT boosters are the most successful combination.</a:t>
            </a:r>
          </a:p>
        </p:txBody>
      </p:sp>
    </p:spTree>
    <p:extLst>
      <p:ext uri="{BB962C8B-B14F-4D97-AF65-F5344CB8AC3E}">
        <p14:creationId xmlns:p14="http://schemas.microsoft.com/office/powerpoint/2010/main" val="252359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21598" y="1715096"/>
            <a:ext cx="4532787" cy="3811588"/>
          </a:xfrm>
          <a:prstGeom prst="rect">
            <a:avLst/>
          </a:prstGeom>
        </p:spPr>
        <p:txBody>
          <a:bodyPr vert="horz" lIns="91440" tIns="45720" rIns="91440" bIns="45720" rtlCol="0" anchor="t">
            <a:normAutofit/>
          </a:bodyPr>
          <a:lstStyle/>
          <a:p>
            <a:pPr>
              <a:lnSpc>
                <a:spcPct val="100000"/>
              </a:lnSpc>
              <a:spcBef>
                <a:spcPts val="1400"/>
              </a:spcBef>
            </a:pPr>
            <a:r>
              <a:rPr lang="en-US" b="1" dirty="0">
                <a:solidFill>
                  <a:schemeClr val="accent3">
                    <a:lumMod val="25000"/>
                  </a:schemeClr>
                </a:solidFill>
                <a:effectLst>
                  <a:outerShdw blurRad="38100" dist="38100" dir="2700000" algn="tl">
                    <a:srgbClr val="000000">
                      <a:alpha val="43137"/>
                    </a:srgbClr>
                  </a:outerShdw>
                </a:effectLst>
                <a:latin typeface="Agency FB" panose="020B0503020202020204" pitchFamily="34" charset="0"/>
              </a:rPr>
              <a:t>All Classification models were trained and tested and their accuracy are plotted;</a:t>
            </a:r>
          </a:p>
          <a:p>
            <a:pPr>
              <a:lnSpc>
                <a:spcPct val="100000"/>
              </a:lnSpc>
              <a:spcBef>
                <a:spcPts val="1400"/>
              </a:spcBef>
            </a:pPr>
            <a:r>
              <a:rPr lang="en-US" b="1" dirty="0">
                <a:solidFill>
                  <a:schemeClr val="accent3">
                    <a:lumMod val="25000"/>
                  </a:schemeClr>
                </a:solidFill>
                <a:effectLst>
                  <a:outerShdw blurRad="38100" dist="38100" dir="2700000" algn="tl">
                    <a:srgbClr val="000000">
                      <a:alpha val="43137"/>
                    </a:srgbClr>
                  </a:outerShdw>
                </a:effectLst>
                <a:latin typeface="Agency FB" panose="020B0503020202020204" pitchFamily="34" charset="0"/>
              </a:rPr>
              <a:t>The model with the highest classification accuracy is Decision Tree Classifier, which has accuracies over than 87%.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146" name="Picture 2">
            <a:extLst>
              <a:ext uri="{FF2B5EF4-FFF2-40B4-BE49-F238E27FC236}">
                <a16:creationId xmlns:a16="http://schemas.microsoft.com/office/drawing/2014/main" id="{1AD39207-E182-6D42-8338-5B13D285B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571" y="1338899"/>
            <a:ext cx="6813831" cy="456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160142"/>
            <a:ext cx="545375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Decision tree model has a good accuracy on test model and it has a excellent precision and recall.</a:t>
            </a:r>
          </a:p>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Precision = 5 / (5+0) = 1</a:t>
            </a:r>
          </a:p>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Recall = 5 / (5+1) = 0/833</a:t>
            </a:r>
          </a:p>
          <a:p>
            <a:pPr>
              <a:lnSpc>
                <a:spcPct val="100000"/>
              </a:lnSpc>
              <a:spcBef>
                <a:spcPts val="1400"/>
              </a:spcBef>
            </a:pPr>
            <a:r>
              <a:rPr lang="en-US" sz="2200" dirty="0">
                <a:solidFill>
                  <a:schemeClr val="accent3">
                    <a:lumMod val="25000"/>
                  </a:schemeClr>
                </a:solidFill>
                <a:latin typeface="Aharoni" panose="02010803020104030203" pitchFamily="2" charset="-79"/>
                <a:cs typeface="Aharoni" panose="02010803020104030203" pitchFamily="2" charset="-79"/>
              </a:rPr>
              <a:t>F1Score = 0/907</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848A5E3-B2FF-C191-0700-BA80205D8ED1}"/>
              </a:ext>
            </a:extLst>
          </p:cNvPr>
          <p:cNvPicPr>
            <a:picLocks noChangeAspect="1"/>
          </p:cNvPicPr>
          <p:nvPr/>
        </p:nvPicPr>
        <p:blipFill>
          <a:blip r:embed="rId3"/>
          <a:stretch>
            <a:fillRect/>
          </a:stretch>
        </p:blipFill>
        <p:spPr>
          <a:xfrm>
            <a:off x="6223767" y="1902166"/>
            <a:ext cx="5583921" cy="432754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45601"/>
            <a:ext cx="10971415" cy="4351338"/>
          </a:xfrm>
          <a:prstGeom prst="rect">
            <a:avLst/>
          </a:prstGeom>
        </p:spPr>
        <p:txBody>
          <a:bodyPr>
            <a:normAutofit/>
          </a:body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Different data sources were analyzed, refining conclusions along the process;</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We can see that KSC LC-39A had the most successful launches from all the sites</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Orbit GEO, HEO, SSO, and ES-L1 have the best Success Rate</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The success rates for SpaceX launches is directly proportional time in years they will eventually perfect the launches</a:t>
            </a:r>
          </a:p>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For this data set Decision-Tree model has a better accuracy than other models</a:t>
            </a:r>
          </a:p>
          <a:p>
            <a:pPr>
              <a:lnSpc>
                <a:spcPct val="100000"/>
              </a:lnSpc>
              <a:spcBef>
                <a:spcPts val="1400"/>
              </a:spcBef>
              <a:buFont typeface="Wingdings" panose="05000000000000000000" pitchFamily="2" charset="2"/>
              <a:buChar char="q"/>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2765487"/>
          </a:xfrm>
          <a:prstGeom prst="rect">
            <a:avLst/>
          </a:prstGeom>
        </p:spPr>
        <p:txBody>
          <a:bodyPr>
            <a:normAutofit/>
          </a:bodyPr>
          <a:lstStyle/>
          <a:p>
            <a:pPr>
              <a:lnSpc>
                <a:spcPct val="100000"/>
              </a:lnSpc>
              <a:spcBef>
                <a:spcPts val="1400"/>
              </a:spcBef>
            </a:pPr>
            <a:r>
              <a:rPr lang="en-US" sz="2200" b="1" i="1" dirty="0">
                <a:solidFill>
                  <a:schemeClr val="accent3">
                    <a:lumMod val="25000"/>
                  </a:schemeClr>
                </a:solidFill>
                <a:latin typeface="Times New Roman" panose="02020603050405020304" pitchFamily="18" charset="0"/>
                <a:cs typeface="Times New Roman" panose="02020603050405020304" pitchFamily="18" charset="0"/>
              </a:rPr>
              <a:t>All Appendix that we used in this project are provided on GitHub, and its link is provided below. Unfortunately, Folium didn’t show maps on GitHub and also Machine Learning Prediction isn’t run on GitHub too. </a:t>
            </a:r>
          </a:p>
          <a:p>
            <a:pPr>
              <a:lnSpc>
                <a:spcPct val="100000"/>
              </a:lnSpc>
              <a:spcBef>
                <a:spcPts val="1400"/>
              </a:spcBef>
            </a:pPr>
            <a:r>
              <a:rPr lang="en-US" sz="2200" b="1" i="1" dirty="0">
                <a:solidFill>
                  <a:schemeClr val="accent3">
                    <a:lumMod val="25000"/>
                  </a:schemeClr>
                </a:solidFill>
                <a:latin typeface="Times New Roman" panose="02020603050405020304" pitchFamily="18" charset="0"/>
                <a:cs typeface="Times New Roman" panose="02020603050405020304" pitchFamily="18" charset="0"/>
                <a:hlinkClick r:id="rId4"/>
              </a:rPr>
              <a:t>https://github.com/MeysamModiryan/Applied-Data-Science-Capstione.git</a:t>
            </a:r>
            <a:endParaRPr lang="en-US" sz="2200" b="1" i="1"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19151" y="1230813"/>
            <a:ext cx="10723944" cy="56271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3200" dirty="0">
                <a:solidFill>
                  <a:srgbClr val="0B49CB"/>
                </a:solidFill>
                <a:latin typeface="Georgia" panose="02040502050405020303" pitchFamily="18" charset="0"/>
              </a:rPr>
              <a:t>Executive Summary</a:t>
            </a:r>
          </a:p>
          <a:p>
            <a:pPr algn="just">
              <a:lnSpc>
                <a:spcPct val="120000"/>
              </a:lnSpc>
              <a:spcBef>
                <a:spcPts val="1400"/>
              </a:spcBef>
            </a:pPr>
            <a:r>
              <a:rPr lang="en-US" sz="3200" dirty="0">
                <a:solidFill>
                  <a:schemeClr val="accent3">
                    <a:lumMod val="25000"/>
                  </a:schemeClr>
                </a:solidFill>
                <a:latin typeface="Georgia" panose="02040502050405020303" pitchFamily="18" charset="0"/>
              </a:rPr>
              <a:t>Data collection methodology:</a:t>
            </a:r>
          </a:p>
          <a:p>
            <a:pPr lvl="1" algn="just">
              <a:lnSpc>
                <a:spcPct val="120000"/>
              </a:lnSpc>
              <a:spcBef>
                <a:spcPts val="1400"/>
              </a:spcBef>
            </a:pPr>
            <a:r>
              <a:rPr lang="en-US" sz="2800" dirty="0">
                <a:solidFill>
                  <a:srgbClr val="121619"/>
                </a:solidFill>
                <a:latin typeface="Georgia" panose="02040502050405020303" pitchFamily="18" charset="0"/>
              </a:rPr>
              <a:t>Data was collected from two sources</a:t>
            </a:r>
          </a:p>
          <a:p>
            <a:pPr lvl="2" algn="just">
              <a:lnSpc>
                <a:spcPct val="120000"/>
              </a:lnSpc>
              <a:spcBef>
                <a:spcPts val="1400"/>
              </a:spcBef>
              <a:buFont typeface="Wingdings" panose="05000000000000000000" pitchFamily="2" charset="2"/>
              <a:buChar char="q"/>
            </a:pPr>
            <a:r>
              <a:rPr lang="en-US" sz="2800" dirty="0">
                <a:solidFill>
                  <a:schemeClr val="accent6">
                    <a:lumMod val="50000"/>
                  </a:schemeClr>
                </a:solidFill>
                <a:latin typeface="Georgia" panose="02040502050405020303" pitchFamily="18" charset="0"/>
              </a:rPr>
              <a:t>Data collection API, actually Space X API (</a:t>
            </a:r>
            <a:r>
              <a:rPr lang="en-US" sz="2800" dirty="0">
                <a:solidFill>
                  <a:schemeClr val="accent6">
                    <a:lumMod val="50000"/>
                  </a:schemeClr>
                </a:solidFill>
                <a:latin typeface="Georgia" panose="02040502050405020303" pitchFamily="18" charset="0"/>
                <a:hlinkClick r:id="rId4"/>
              </a:rPr>
              <a:t>link</a:t>
            </a:r>
            <a:r>
              <a:rPr lang="en-US" sz="2800" dirty="0">
                <a:solidFill>
                  <a:schemeClr val="accent6">
                    <a:lumMod val="50000"/>
                  </a:schemeClr>
                </a:solidFill>
                <a:latin typeface="Georgia" panose="02040502050405020303" pitchFamily="18" charset="0"/>
              </a:rPr>
              <a:t>)</a:t>
            </a:r>
          </a:p>
          <a:p>
            <a:pPr lvl="2" algn="just">
              <a:lnSpc>
                <a:spcPct val="120000"/>
              </a:lnSpc>
              <a:spcBef>
                <a:spcPts val="1400"/>
              </a:spcBef>
              <a:buFont typeface="Wingdings" panose="05000000000000000000" pitchFamily="2" charset="2"/>
              <a:buChar char="q"/>
            </a:pPr>
            <a:r>
              <a:rPr lang="en-US" sz="2800" dirty="0">
                <a:solidFill>
                  <a:schemeClr val="accent6">
                    <a:lumMod val="50000"/>
                  </a:schemeClr>
                </a:solidFill>
                <a:latin typeface="Georgia" panose="02040502050405020303" pitchFamily="18" charset="0"/>
              </a:rPr>
              <a:t>Web Scraping (</a:t>
            </a:r>
            <a:r>
              <a:rPr lang="en-US" sz="2800" dirty="0">
                <a:solidFill>
                  <a:schemeClr val="accent6">
                    <a:lumMod val="50000"/>
                  </a:schemeClr>
                </a:solidFill>
                <a:latin typeface="Georgia" panose="02040502050405020303" pitchFamily="18" charset="0"/>
                <a:hlinkClick r:id="rId5"/>
              </a:rPr>
              <a:t>link</a:t>
            </a:r>
            <a:r>
              <a:rPr lang="en-US" sz="2800" dirty="0">
                <a:solidFill>
                  <a:schemeClr val="accent6">
                    <a:lumMod val="50000"/>
                  </a:schemeClr>
                </a:solidFill>
                <a:latin typeface="Georgia" panose="02040502050405020303" pitchFamily="18" charset="0"/>
              </a:rPr>
              <a:t>)</a:t>
            </a:r>
          </a:p>
          <a:p>
            <a:pPr algn="just">
              <a:lnSpc>
                <a:spcPct val="120000"/>
              </a:lnSpc>
              <a:spcBef>
                <a:spcPts val="1400"/>
              </a:spcBef>
            </a:pPr>
            <a:r>
              <a:rPr lang="en-US" sz="3200" dirty="0">
                <a:solidFill>
                  <a:schemeClr val="accent3">
                    <a:lumMod val="25000"/>
                  </a:schemeClr>
                </a:solidFill>
                <a:latin typeface="Georgia" panose="02040502050405020303" pitchFamily="18" charset="0"/>
              </a:rPr>
              <a:t>Perform data wrangling</a:t>
            </a:r>
          </a:p>
          <a:p>
            <a:pPr lvl="1" algn="just">
              <a:lnSpc>
                <a:spcPct val="100000"/>
              </a:lnSpc>
              <a:spcBef>
                <a:spcPts val="1400"/>
              </a:spcBef>
              <a:buFont typeface="Wingdings" panose="05000000000000000000" pitchFamily="2" charset="2"/>
              <a:buChar char="q"/>
            </a:pPr>
            <a:r>
              <a:rPr lang="en-US" dirty="0">
                <a:solidFill>
                  <a:schemeClr val="accent6">
                    <a:lumMod val="50000"/>
                  </a:schemeClr>
                </a:solidFill>
                <a:latin typeface="Georgia" panose="02040502050405020303" pitchFamily="18" charset="0"/>
              </a:rPr>
              <a:t>we performed some Exploratory Data Analysis (EDA) to find some patterns in the data and determined what would be the label for training supervised models.</a:t>
            </a:r>
          </a:p>
          <a:p>
            <a:pPr algn="just">
              <a:lnSpc>
                <a:spcPct val="100000"/>
              </a:lnSpc>
              <a:spcBef>
                <a:spcPts val="1400"/>
              </a:spcBef>
            </a:pPr>
            <a:endParaRPr lang="en-US" sz="800" dirty="0">
              <a:solidFill>
                <a:schemeClr val="accent3">
                  <a:lumMod val="25000"/>
                </a:schemeClr>
              </a:solidFill>
              <a:latin typeface="Georgia" panose="02040502050405020303" pitchFamily="18" charset="0"/>
            </a:endParaRPr>
          </a:p>
          <a:p>
            <a:pPr algn="just">
              <a:lnSpc>
                <a:spcPct val="100000"/>
              </a:lnSpc>
              <a:spcBef>
                <a:spcPts val="1400"/>
              </a:spcBef>
            </a:pPr>
            <a:endParaRPr lang="en-US" sz="800" dirty="0">
              <a:solidFill>
                <a:schemeClr val="accent3">
                  <a:lumMod val="25000"/>
                </a:schemeClr>
              </a:solidFill>
              <a:latin typeface="Georgia" panose="02040502050405020303" pitchFamily="18" charset="0"/>
            </a:endParaRPr>
          </a:p>
          <a:p>
            <a:pPr algn="just">
              <a:lnSpc>
                <a:spcPct val="100000"/>
              </a:lnSpc>
              <a:spcBef>
                <a:spcPts val="1400"/>
              </a:spcBef>
            </a:pPr>
            <a:endParaRPr lang="en-US" sz="800" dirty="0">
              <a:solidFill>
                <a:schemeClr val="accent3">
                  <a:lumMod val="25000"/>
                </a:schemeClr>
              </a:solidFill>
              <a:latin typeface="Georgia" panose="02040502050405020303"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5" name="Content Placeholder 2">
            <a:extLst>
              <a:ext uri="{FF2B5EF4-FFF2-40B4-BE49-F238E27FC236}">
                <a16:creationId xmlns:a16="http://schemas.microsoft.com/office/drawing/2014/main" id="{01634E6C-1B26-6540-5871-6E77E64D3876}"/>
              </a:ext>
            </a:extLst>
          </p:cNvPr>
          <p:cNvSpPr txBox="1">
            <a:spLocks/>
          </p:cNvSpPr>
          <p:nvPr/>
        </p:nvSpPr>
        <p:spPr>
          <a:xfrm>
            <a:off x="734028" y="1494284"/>
            <a:ext cx="10104817" cy="508853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dirty="0">
                <a:solidFill>
                  <a:srgbClr val="0B49CB"/>
                </a:solidFill>
                <a:latin typeface="Georgia" panose="02040502050405020303" pitchFamily="18" charset="0"/>
              </a:rPr>
              <a:t>Executive Summary</a:t>
            </a:r>
          </a:p>
          <a:p>
            <a:pPr>
              <a:lnSpc>
                <a:spcPct val="120000"/>
              </a:lnSpc>
              <a:spcBef>
                <a:spcPts val="1400"/>
              </a:spcBef>
            </a:pPr>
            <a:r>
              <a:rPr lang="en-US" sz="9600" dirty="0">
                <a:solidFill>
                  <a:schemeClr val="accent3">
                    <a:lumMod val="25000"/>
                  </a:schemeClr>
                </a:solidFill>
                <a:latin typeface="Georgia" panose="02040502050405020303" pitchFamily="18" charset="0"/>
              </a:rPr>
              <a:t>Perform exploratory data analysis (EDA) using visualization and SQL</a:t>
            </a:r>
          </a:p>
          <a:p>
            <a:pPr>
              <a:lnSpc>
                <a:spcPct val="120000"/>
              </a:lnSpc>
              <a:spcBef>
                <a:spcPts val="1400"/>
              </a:spcBef>
            </a:pPr>
            <a:r>
              <a:rPr lang="en-US" sz="9600" dirty="0">
                <a:solidFill>
                  <a:schemeClr val="accent3">
                    <a:lumMod val="25000"/>
                  </a:schemeClr>
                </a:solidFill>
                <a:latin typeface="Georgia" panose="02040502050405020303" pitchFamily="18" charset="0"/>
              </a:rPr>
              <a:t>Perform interactive visual analytics using Folium and </a:t>
            </a:r>
            <a:r>
              <a:rPr lang="en-US" sz="9600" dirty="0" err="1">
                <a:solidFill>
                  <a:schemeClr val="accent3">
                    <a:lumMod val="25000"/>
                  </a:schemeClr>
                </a:solidFill>
                <a:latin typeface="Georgia" panose="02040502050405020303" pitchFamily="18" charset="0"/>
              </a:rPr>
              <a:t>Plotly</a:t>
            </a:r>
            <a:r>
              <a:rPr lang="en-US" sz="9600" dirty="0">
                <a:solidFill>
                  <a:schemeClr val="accent3">
                    <a:lumMod val="25000"/>
                  </a:schemeClr>
                </a:solidFill>
                <a:latin typeface="Georgia" panose="02040502050405020303" pitchFamily="18" charset="0"/>
              </a:rPr>
              <a:t> Dash</a:t>
            </a:r>
          </a:p>
          <a:p>
            <a:pPr>
              <a:lnSpc>
                <a:spcPct val="120000"/>
              </a:lnSpc>
              <a:spcBef>
                <a:spcPts val="1400"/>
              </a:spcBef>
            </a:pPr>
            <a:r>
              <a:rPr lang="en-US" sz="9600" dirty="0">
                <a:solidFill>
                  <a:schemeClr val="accent3">
                    <a:lumMod val="25000"/>
                  </a:schemeClr>
                </a:solidFill>
                <a:latin typeface="Georgia" panose="02040502050405020303" pitchFamily="18" charset="0"/>
              </a:rPr>
              <a:t>Perform predictive analysis using classification models</a:t>
            </a:r>
          </a:p>
          <a:p>
            <a:pPr lvl="1">
              <a:lnSpc>
                <a:spcPct val="120000"/>
              </a:lnSpc>
              <a:spcBef>
                <a:spcPts val="1400"/>
              </a:spcBef>
              <a:buFont typeface="Wingdings" panose="05000000000000000000" pitchFamily="2" charset="2"/>
              <a:buChar char="q"/>
            </a:pPr>
            <a:r>
              <a:rPr lang="en-US" sz="8000" dirty="0">
                <a:solidFill>
                  <a:schemeClr val="accent6">
                    <a:lumMod val="50000"/>
                  </a:schemeClr>
                </a:solidFill>
                <a:latin typeface="Georgia" panose="02040502050405020303" pitchFamily="18" charset="0"/>
              </a:rPr>
              <a:t>We Performed exploratory Data Analysis and determined Training Labels</a:t>
            </a:r>
            <a:endParaRPr lang="en-US" sz="9600" dirty="0">
              <a:solidFill>
                <a:schemeClr val="accent6">
                  <a:lumMod val="50000"/>
                </a:schemeClr>
              </a:solidFill>
              <a:latin typeface="Georgia" panose="02040502050405020303" pitchFamily="18" charset="0"/>
            </a:endParaRPr>
          </a:p>
          <a:p>
            <a:pPr lvl="2">
              <a:lnSpc>
                <a:spcPct val="120000"/>
              </a:lnSpc>
              <a:spcBef>
                <a:spcPts val="1400"/>
              </a:spcBef>
              <a:buFont typeface="Wingdings" panose="05000000000000000000" pitchFamily="2" charset="2"/>
              <a:buChar char="v"/>
            </a:pPr>
            <a:r>
              <a:rPr lang="en-US" sz="8000" dirty="0">
                <a:solidFill>
                  <a:srgbClr val="204E79"/>
                </a:solidFill>
                <a:latin typeface="Georgia" panose="02040502050405020303" pitchFamily="18" charset="0"/>
              </a:rPr>
              <a:t>create a column for the class</a:t>
            </a:r>
          </a:p>
          <a:p>
            <a:pPr lvl="2">
              <a:lnSpc>
                <a:spcPct val="120000"/>
              </a:lnSpc>
              <a:spcBef>
                <a:spcPts val="1400"/>
              </a:spcBef>
              <a:buFont typeface="Wingdings" panose="05000000000000000000" pitchFamily="2" charset="2"/>
              <a:buChar char="v"/>
            </a:pPr>
            <a:r>
              <a:rPr lang="en-US" sz="8000" dirty="0">
                <a:solidFill>
                  <a:srgbClr val="204E79"/>
                </a:solidFill>
                <a:latin typeface="Georgia" panose="02040502050405020303" pitchFamily="18" charset="0"/>
              </a:rPr>
              <a:t>Standardize the data</a:t>
            </a:r>
          </a:p>
          <a:p>
            <a:pPr lvl="2">
              <a:lnSpc>
                <a:spcPct val="120000"/>
              </a:lnSpc>
              <a:spcBef>
                <a:spcPts val="1400"/>
              </a:spcBef>
              <a:buFont typeface="Wingdings" panose="05000000000000000000" pitchFamily="2" charset="2"/>
              <a:buChar char="v"/>
            </a:pPr>
            <a:r>
              <a:rPr lang="en-US" sz="8000" dirty="0">
                <a:solidFill>
                  <a:srgbClr val="204E79"/>
                </a:solidFill>
                <a:latin typeface="Georgia" panose="02040502050405020303" pitchFamily="18" charset="0"/>
              </a:rPr>
              <a:t>Split into training data and test data</a:t>
            </a:r>
          </a:p>
          <a:p>
            <a:pPr lvl="1">
              <a:lnSpc>
                <a:spcPct val="120000"/>
              </a:lnSpc>
              <a:spcBef>
                <a:spcPts val="1400"/>
              </a:spcBef>
              <a:buFont typeface="Wingdings" panose="05000000000000000000" pitchFamily="2" charset="2"/>
              <a:buChar char="q"/>
            </a:pPr>
            <a:r>
              <a:rPr lang="en-US" sz="8000" dirty="0">
                <a:solidFill>
                  <a:schemeClr val="accent6">
                    <a:lumMod val="50000"/>
                  </a:schemeClr>
                </a:solidFill>
                <a:latin typeface="Georgia" panose="02040502050405020303" pitchFamily="18" charset="0"/>
              </a:rPr>
              <a:t>We found best Hyperparameter for SVM, Classification Trees and Logistic Regression and finally we found the method performs best using test data</a:t>
            </a:r>
          </a:p>
          <a:p>
            <a:pPr>
              <a:lnSpc>
                <a:spcPct val="100000"/>
              </a:lnSpc>
              <a:spcBef>
                <a:spcPts val="1400"/>
              </a:spcBef>
            </a:pPr>
            <a:endParaRPr lang="en-US" sz="2200" dirty="0">
              <a:solidFill>
                <a:schemeClr val="accent3">
                  <a:lumMod val="25000"/>
                </a:schemeClr>
              </a:solidFill>
              <a:latin typeface="Georgia" panose="02040502050405020303" pitchFamily="18" charset="0"/>
            </a:endParaRPr>
          </a:p>
          <a:p>
            <a:pPr>
              <a:lnSpc>
                <a:spcPct val="100000"/>
              </a:lnSpc>
              <a:spcBef>
                <a:spcPts val="1400"/>
              </a:spcBef>
            </a:pPr>
            <a:endParaRPr lang="en-US" sz="2200" dirty="0">
              <a:solidFill>
                <a:schemeClr val="accent3">
                  <a:lumMod val="25000"/>
                </a:schemeClr>
              </a:solidFill>
              <a:latin typeface="Georgia" panose="02040502050405020303" pitchFamily="18" charset="0"/>
            </a:endParaRPr>
          </a:p>
          <a:p>
            <a:pPr>
              <a:lnSpc>
                <a:spcPct val="100000"/>
              </a:lnSpc>
              <a:spcBef>
                <a:spcPts val="1400"/>
              </a:spcBef>
            </a:pPr>
            <a:endParaRPr lang="en-US" sz="2200" dirty="0">
              <a:solidFill>
                <a:schemeClr val="accent3">
                  <a:lumMod val="25000"/>
                </a:schemeClr>
              </a:solidFill>
              <a:latin typeface="Georgia" panose="02040502050405020303" pitchFamily="18" charset="0"/>
            </a:endParaRPr>
          </a:p>
          <a:p>
            <a:pPr>
              <a:lnSpc>
                <a:spcPct val="100000"/>
              </a:lnSpc>
              <a:spcBef>
                <a:spcPts val="1400"/>
              </a:spcBef>
            </a:pPr>
            <a:endParaRPr lang="en-US" sz="2200" dirty="0">
              <a:solidFill>
                <a:schemeClr val="accent3">
                  <a:lumMod val="25000"/>
                </a:schemeClr>
              </a:solidFill>
              <a:latin typeface="Georgia" panose="02040502050405020303" pitchFamily="18" charset="0"/>
            </a:endParaRPr>
          </a:p>
        </p:txBody>
      </p:sp>
    </p:spTree>
    <p:extLst>
      <p:ext uri="{BB962C8B-B14F-4D97-AF65-F5344CB8AC3E}">
        <p14:creationId xmlns:p14="http://schemas.microsoft.com/office/powerpoint/2010/main" val="968391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dirty="0">
                <a:solidFill>
                  <a:schemeClr val="accent3">
                    <a:lumMod val="25000"/>
                  </a:schemeClr>
                </a:solidFill>
                <a:latin typeface="Georgia" panose="02040502050405020303" pitchFamily="18" charset="0"/>
              </a:rPr>
              <a:t>Data sets were collected from:</a:t>
            </a:r>
          </a:p>
          <a:p>
            <a:pPr lvl="1">
              <a:lnSpc>
                <a:spcPct val="100000"/>
              </a:lnSpc>
              <a:spcBef>
                <a:spcPts val="1400"/>
              </a:spcBef>
            </a:pPr>
            <a:r>
              <a:rPr lang="en-US" sz="2000" dirty="0">
                <a:solidFill>
                  <a:schemeClr val="accent6">
                    <a:lumMod val="50000"/>
                  </a:schemeClr>
                </a:solidFill>
                <a:latin typeface="Georgia" panose="02040502050405020303" pitchFamily="18" charset="0"/>
              </a:rPr>
              <a:t>Space X API </a:t>
            </a:r>
          </a:p>
          <a:p>
            <a:pPr lvl="1">
              <a:lnSpc>
                <a:spcPct val="100000"/>
              </a:lnSpc>
              <a:spcBef>
                <a:spcPts val="1400"/>
              </a:spcBef>
            </a:pPr>
            <a:r>
              <a:rPr lang="en-US" sz="2000" dirty="0">
                <a:solidFill>
                  <a:schemeClr val="accent6">
                    <a:lumMod val="50000"/>
                  </a:schemeClr>
                </a:solidFill>
                <a:latin typeface="Georgia" panose="02040502050405020303" pitchFamily="18" charset="0"/>
              </a:rPr>
              <a:t>Wikipedia</a:t>
            </a:r>
          </a:p>
          <a:p>
            <a:pPr>
              <a:lnSpc>
                <a:spcPct val="100000"/>
              </a:lnSpc>
              <a:spcBef>
                <a:spcPts val="1400"/>
              </a:spcBef>
            </a:pPr>
            <a:r>
              <a:rPr lang="en-US" sz="1800" dirty="0">
                <a:solidFill>
                  <a:srgbClr val="FF0000"/>
                </a:solidFill>
                <a:latin typeface="Georgia" panose="02040502050405020303" pitchFamily="18" charset="0"/>
              </a:rPr>
              <a:t>The links of both are provided in previous slides</a:t>
            </a:r>
          </a:p>
          <a:p>
            <a:pPr marL="0" indent="0">
              <a:lnSpc>
                <a:spcPct val="100000"/>
              </a:lnSpc>
              <a:spcBef>
                <a:spcPts val="1400"/>
              </a:spcBef>
              <a:buNone/>
            </a:pPr>
            <a:endParaRPr lang="en-US" sz="1800" dirty="0">
              <a:solidFill>
                <a:srgbClr val="FF0000"/>
              </a:solidFill>
              <a:latin typeface="Georgia" panose="02040502050405020303" pitchFamily="18" charset="0"/>
            </a:endParaRPr>
          </a:p>
          <a:p>
            <a:pPr marL="0" indent="0">
              <a:lnSpc>
                <a:spcPct val="100000"/>
              </a:lnSpc>
              <a:spcBef>
                <a:spcPts val="1400"/>
              </a:spcBef>
              <a:buNone/>
            </a:pPr>
            <a:r>
              <a:rPr lang="en-US" sz="1800" b="1" dirty="0">
                <a:solidFill>
                  <a:srgbClr val="0948CB"/>
                </a:solidFill>
                <a:effectLst>
                  <a:outerShdw blurRad="38100" dist="38100" dir="2700000" algn="tl">
                    <a:srgbClr val="000000">
                      <a:alpha val="43137"/>
                    </a:srgbClr>
                  </a:outerShdw>
                </a:effectLst>
                <a:latin typeface="Georgia" panose="02040502050405020303" pitchFamily="18" charset="0"/>
              </a:rPr>
              <a:t>In the following, we will talk about these in detail</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70481" y="1800225"/>
            <a:ext cx="4804475" cy="4225925"/>
          </a:xfrm>
          <a:prstGeom prst="rect">
            <a:avLst/>
          </a:prstGeom>
        </p:spPr>
        <p:txBody>
          <a:bodyPr vert="horz" lIns="91440" tIns="45720" rIns="91440" bIns="45720" rtlCol="0" anchor="t">
            <a:normAutofit/>
          </a:bodyPr>
          <a:lstStyle/>
          <a:p>
            <a:pPr algn="just">
              <a:lnSpc>
                <a:spcPct val="100000"/>
              </a:lnSpc>
              <a:spcBef>
                <a:spcPts val="1400"/>
              </a:spcBef>
            </a:pPr>
            <a:r>
              <a:rPr lang="en-US" sz="2400" dirty="0">
                <a:solidFill>
                  <a:schemeClr val="accent3">
                    <a:lumMod val="25000"/>
                  </a:schemeClr>
                </a:solidFill>
                <a:latin typeface="Georgia" panose="02040502050405020303" pitchFamily="18" charset="0"/>
              </a:rPr>
              <a:t>we requested rocket launch data from SpaceX API and Checked the content of the response, after that we tried to discover some more relevant information for this project.</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Group 6">
            <a:extLst>
              <a:ext uri="{FF2B5EF4-FFF2-40B4-BE49-F238E27FC236}">
                <a16:creationId xmlns:a16="http://schemas.microsoft.com/office/drawing/2014/main" id="{FC5931ED-9B87-C432-22B9-7DFAF2E28F2E}"/>
              </a:ext>
            </a:extLst>
          </p:cNvPr>
          <p:cNvGrpSpPr/>
          <p:nvPr/>
        </p:nvGrpSpPr>
        <p:grpSpPr>
          <a:xfrm>
            <a:off x="2774197" y="1800224"/>
            <a:ext cx="8549441" cy="4649354"/>
            <a:chOff x="856994" y="1481377"/>
            <a:chExt cx="10055104" cy="4718265"/>
          </a:xfrm>
        </p:grpSpPr>
        <p:grpSp>
          <p:nvGrpSpPr>
            <p:cNvPr id="8" name="Group 7">
              <a:extLst>
                <a:ext uri="{FF2B5EF4-FFF2-40B4-BE49-F238E27FC236}">
                  <a16:creationId xmlns:a16="http://schemas.microsoft.com/office/drawing/2014/main" id="{A47F12BA-67E8-C616-AF99-D4083529B98D}"/>
                </a:ext>
              </a:extLst>
            </p:cNvPr>
            <p:cNvGrpSpPr/>
            <p:nvPr/>
          </p:nvGrpSpPr>
          <p:grpSpPr>
            <a:xfrm>
              <a:off x="856994" y="1481377"/>
              <a:ext cx="10031162" cy="4552269"/>
              <a:chOff x="855406" y="1481376"/>
              <a:chExt cx="10031162" cy="4552269"/>
            </a:xfrm>
            <a:gradFill>
              <a:gsLst>
                <a:gs pos="24000">
                  <a:schemeClr val="accent1"/>
                </a:gs>
                <a:gs pos="90000">
                  <a:schemeClr val="accent2"/>
                </a:gs>
              </a:gsLst>
              <a:lin ang="0" scaled="1"/>
            </a:gradFill>
          </p:grpSpPr>
          <p:sp>
            <p:nvSpPr>
              <p:cNvPr id="19" name="Freeform: Shape 18">
                <a:extLst>
                  <a:ext uri="{FF2B5EF4-FFF2-40B4-BE49-F238E27FC236}">
                    <a16:creationId xmlns:a16="http://schemas.microsoft.com/office/drawing/2014/main" id="{674E02B1-1EFE-7BB5-9F41-31D1D22F1BBB}"/>
                  </a:ext>
                </a:extLst>
              </p:cNvPr>
              <p:cNvSpPr/>
              <p:nvPr/>
            </p:nvSpPr>
            <p:spPr>
              <a:xfrm>
                <a:off x="7662548" y="1481376"/>
                <a:ext cx="3224020" cy="2297120"/>
              </a:xfrm>
              <a:custGeom>
                <a:avLst/>
                <a:gdLst>
                  <a:gd name="connsiteX0" fmla="*/ 1912644 w 3224020"/>
                  <a:gd name="connsiteY0" fmla="*/ 0 h 2297120"/>
                  <a:gd name="connsiteX1" fmla="*/ 3224020 w 3224020"/>
                  <a:gd name="connsiteY1" fmla="*/ 981265 h 2297120"/>
                  <a:gd name="connsiteX2" fmla="*/ 3224020 w 3224020"/>
                  <a:gd name="connsiteY2" fmla="*/ 1031918 h 2297120"/>
                  <a:gd name="connsiteX3" fmla="*/ 2298760 w 3224020"/>
                  <a:gd name="connsiteY3" fmla="*/ 2297120 h 2297120"/>
                  <a:gd name="connsiteX4" fmla="*/ 2205248 w 3224020"/>
                  <a:gd name="connsiteY4" fmla="*/ 1668910 h 2297120"/>
                  <a:gd name="connsiteX5" fmla="*/ 256156 w 3224020"/>
                  <a:gd name="connsiteY5" fmla="*/ 1835123 h 2297120"/>
                  <a:gd name="connsiteX6" fmla="*/ 0 w 3224020"/>
                  <a:gd name="connsiteY6" fmla="*/ 1871949 h 2297120"/>
                  <a:gd name="connsiteX7" fmla="*/ 0 w 3224020"/>
                  <a:gd name="connsiteY7" fmla="*/ 863763 h 2297120"/>
                  <a:gd name="connsiteX8" fmla="*/ 182657 w 3224020"/>
                  <a:gd name="connsiteY8" fmla="*/ 830729 h 2297120"/>
                  <a:gd name="connsiteX9" fmla="*/ 2019228 w 3224020"/>
                  <a:gd name="connsiteY9" fmla="*/ 616477 h 2297120"/>
                  <a:gd name="connsiteX10" fmla="*/ 1912644 w 3224020"/>
                  <a:gd name="connsiteY10" fmla="*/ 0 h 2297120"/>
                  <a:gd name="connsiteX0" fmla="*/ 1912644 w 3224020"/>
                  <a:gd name="connsiteY0" fmla="*/ 0 h 2297120"/>
                  <a:gd name="connsiteX1" fmla="*/ 3224020 w 3224020"/>
                  <a:gd name="connsiteY1" fmla="*/ 981265 h 2297120"/>
                  <a:gd name="connsiteX2" fmla="*/ 3224020 w 3224020"/>
                  <a:gd name="connsiteY2" fmla="*/ 1031918 h 2297120"/>
                  <a:gd name="connsiteX3" fmla="*/ 2298760 w 3224020"/>
                  <a:gd name="connsiteY3" fmla="*/ 2297120 h 2297120"/>
                  <a:gd name="connsiteX4" fmla="*/ 2205248 w 3224020"/>
                  <a:gd name="connsiteY4" fmla="*/ 1668910 h 2297120"/>
                  <a:gd name="connsiteX5" fmla="*/ 256156 w 3224020"/>
                  <a:gd name="connsiteY5" fmla="*/ 1835123 h 2297120"/>
                  <a:gd name="connsiteX6" fmla="*/ 0 w 3224020"/>
                  <a:gd name="connsiteY6" fmla="*/ 1871949 h 2297120"/>
                  <a:gd name="connsiteX7" fmla="*/ 0 w 3224020"/>
                  <a:gd name="connsiteY7" fmla="*/ 863763 h 2297120"/>
                  <a:gd name="connsiteX8" fmla="*/ 182657 w 3224020"/>
                  <a:gd name="connsiteY8" fmla="*/ 830729 h 2297120"/>
                  <a:gd name="connsiteX9" fmla="*/ 2019228 w 3224020"/>
                  <a:gd name="connsiteY9" fmla="*/ 616477 h 2297120"/>
                  <a:gd name="connsiteX10" fmla="*/ 1912644 w 3224020"/>
                  <a:gd name="connsiteY10" fmla="*/ 0 h 2297120"/>
                  <a:gd name="connsiteX0" fmla="*/ 1912644 w 3224020"/>
                  <a:gd name="connsiteY0" fmla="*/ 0 h 2297120"/>
                  <a:gd name="connsiteX1" fmla="*/ 3224020 w 3224020"/>
                  <a:gd name="connsiteY1" fmla="*/ 981265 h 2297120"/>
                  <a:gd name="connsiteX2" fmla="*/ 2298760 w 3224020"/>
                  <a:gd name="connsiteY2" fmla="*/ 2297120 h 2297120"/>
                  <a:gd name="connsiteX3" fmla="*/ 2205248 w 3224020"/>
                  <a:gd name="connsiteY3" fmla="*/ 1668910 h 2297120"/>
                  <a:gd name="connsiteX4" fmla="*/ 256156 w 3224020"/>
                  <a:gd name="connsiteY4" fmla="*/ 1835123 h 2297120"/>
                  <a:gd name="connsiteX5" fmla="*/ 0 w 3224020"/>
                  <a:gd name="connsiteY5" fmla="*/ 1871949 h 2297120"/>
                  <a:gd name="connsiteX6" fmla="*/ 0 w 3224020"/>
                  <a:gd name="connsiteY6" fmla="*/ 863763 h 2297120"/>
                  <a:gd name="connsiteX7" fmla="*/ 182657 w 3224020"/>
                  <a:gd name="connsiteY7" fmla="*/ 830729 h 2297120"/>
                  <a:gd name="connsiteX8" fmla="*/ 2019228 w 3224020"/>
                  <a:gd name="connsiteY8" fmla="*/ 616477 h 2297120"/>
                  <a:gd name="connsiteX9" fmla="*/ 1912644 w 3224020"/>
                  <a:gd name="connsiteY9" fmla="*/ 0 h 229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020" h="2297120">
                    <a:moveTo>
                      <a:pt x="1912644" y="0"/>
                    </a:moveTo>
                    <a:lnTo>
                      <a:pt x="3224020" y="981265"/>
                    </a:lnTo>
                    <a:lnTo>
                      <a:pt x="2298760" y="2297120"/>
                    </a:lnTo>
                    <a:lnTo>
                      <a:pt x="2205248" y="1668910"/>
                    </a:lnTo>
                    <a:cubicBezTo>
                      <a:pt x="2205248" y="1668910"/>
                      <a:pt x="1419206" y="1676462"/>
                      <a:pt x="256156" y="1835123"/>
                    </a:cubicBezTo>
                    <a:lnTo>
                      <a:pt x="0" y="1871949"/>
                    </a:lnTo>
                    <a:lnTo>
                      <a:pt x="0" y="863763"/>
                    </a:lnTo>
                    <a:lnTo>
                      <a:pt x="182657" y="830729"/>
                    </a:lnTo>
                    <a:cubicBezTo>
                      <a:pt x="751113" y="737110"/>
                      <a:pt x="1362378" y="663948"/>
                      <a:pt x="2019228" y="616477"/>
                    </a:cubicBezTo>
                    <a:lnTo>
                      <a:pt x="1912644"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987"/>
                <a:endParaRPr lang="en-IN" sz="2400">
                  <a:solidFill>
                    <a:prstClr val="white"/>
                  </a:solidFill>
                  <a:latin typeface="Segoe UI"/>
                </a:endParaRPr>
              </a:p>
            </p:txBody>
          </p:sp>
          <p:sp>
            <p:nvSpPr>
              <p:cNvPr id="20" name="Freeform: Shape 19">
                <a:extLst>
                  <a:ext uri="{FF2B5EF4-FFF2-40B4-BE49-F238E27FC236}">
                    <a16:creationId xmlns:a16="http://schemas.microsoft.com/office/drawing/2014/main" id="{0996A609-16C5-D352-ABE2-48C43BD83237}"/>
                  </a:ext>
                </a:extLst>
              </p:cNvPr>
              <p:cNvSpPr/>
              <p:nvPr/>
            </p:nvSpPr>
            <p:spPr>
              <a:xfrm>
                <a:off x="4366370" y="2358189"/>
                <a:ext cx="3224020" cy="1786746"/>
              </a:xfrm>
              <a:custGeom>
                <a:avLst/>
                <a:gdLst>
                  <a:gd name="connsiteX0" fmla="*/ 3224020 w 3224020"/>
                  <a:gd name="connsiteY0" fmla="*/ 0 h 1786746"/>
                  <a:gd name="connsiteX1" fmla="*/ 3224020 w 3224020"/>
                  <a:gd name="connsiteY1" fmla="*/ 1005964 h 1786746"/>
                  <a:gd name="connsiteX2" fmla="*/ 2941286 w 3224020"/>
                  <a:gd name="connsiteY2" fmla="*/ 1050897 h 1786746"/>
                  <a:gd name="connsiteX3" fmla="*/ 95988 w 3224020"/>
                  <a:gd name="connsiteY3" fmla="*/ 1752845 h 1786746"/>
                  <a:gd name="connsiteX4" fmla="*/ 0 w 3224020"/>
                  <a:gd name="connsiteY4" fmla="*/ 1786746 h 1786746"/>
                  <a:gd name="connsiteX5" fmla="*/ 0 w 3224020"/>
                  <a:gd name="connsiteY5" fmla="*/ 948688 h 1786746"/>
                  <a:gd name="connsiteX6" fmla="*/ 163633 w 3224020"/>
                  <a:gd name="connsiteY6" fmla="*/ 876882 h 1786746"/>
                  <a:gd name="connsiteX7" fmla="*/ 2924546 w 3224020"/>
                  <a:gd name="connsiteY7" fmla="*/ 54160 h 1786746"/>
                  <a:gd name="connsiteX8" fmla="*/ 3224020 w 3224020"/>
                  <a:gd name="connsiteY8" fmla="*/ 0 h 178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4020" h="1786746">
                    <a:moveTo>
                      <a:pt x="3224020" y="0"/>
                    </a:moveTo>
                    <a:lnTo>
                      <a:pt x="3224020" y="1005964"/>
                    </a:lnTo>
                    <a:lnTo>
                      <a:pt x="2941286" y="1050897"/>
                    </a:lnTo>
                    <a:cubicBezTo>
                      <a:pt x="2089715" y="1192908"/>
                      <a:pt x="1100884" y="1412713"/>
                      <a:pt x="95988" y="1752845"/>
                    </a:cubicBezTo>
                    <a:lnTo>
                      <a:pt x="0" y="1786746"/>
                    </a:lnTo>
                    <a:lnTo>
                      <a:pt x="0" y="948688"/>
                    </a:lnTo>
                    <a:lnTo>
                      <a:pt x="163633" y="876882"/>
                    </a:lnTo>
                    <a:cubicBezTo>
                      <a:pt x="931191" y="555710"/>
                      <a:pt x="1844098" y="267511"/>
                      <a:pt x="2924546" y="54160"/>
                    </a:cubicBezTo>
                    <a:lnTo>
                      <a:pt x="32240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987"/>
                <a:endParaRPr lang="en-IN" sz="2400">
                  <a:solidFill>
                    <a:prstClr val="white"/>
                  </a:solidFill>
                  <a:latin typeface="Segoe UI"/>
                </a:endParaRPr>
              </a:p>
            </p:txBody>
          </p:sp>
          <p:sp>
            <p:nvSpPr>
              <p:cNvPr id="21" name="Freeform: Shape 20">
                <a:extLst>
                  <a:ext uri="{FF2B5EF4-FFF2-40B4-BE49-F238E27FC236}">
                    <a16:creationId xmlns:a16="http://schemas.microsoft.com/office/drawing/2014/main" id="{477F6F7B-D84E-31A7-0A23-1BA08207B11B}"/>
                  </a:ext>
                </a:extLst>
              </p:cNvPr>
              <p:cNvSpPr/>
              <p:nvPr/>
            </p:nvSpPr>
            <p:spPr>
              <a:xfrm>
                <a:off x="855406" y="3338541"/>
                <a:ext cx="3438806" cy="2695104"/>
              </a:xfrm>
              <a:custGeom>
                <a:avLst/>
                <a:gdLst>
                  <a:gd name="connsiteX0" fmla="*/ 3438806 w 3438806"/>
                  <a:gd name="connsiteY0" fmla="*/ 0 h 2695104"/>
                  <a:gd name="connsiteX1" fmla="*/ 3438806 w 3438806"/>
                  <a:gd name="connsiteY1" fmla="*/ 831879 h 2695104"/>
                  <a:gd name="connsiteX2" fmla="*/ 3229600 w 3438806"/>
                  <a:gd name="connsiteY2" fmla="*/ 905767 h 2695104"/>
                  <a:gd name="connsiteX3" fmla="*/ 0 w 3438806"/>
                  <a:gd name="connsiteY3" fmla="*/ 2695104 h 2695104"/>
                  <a:gd name="connsiteX4" fmla="*/ 3302829 w 3438806"/>
                  <a:gd name="connsiteY4" fmla="*/ 59670 h 2695104"/>
                  <a:gd name="connsiteX5" fmla="*/ 3438806 w 3438806"/>
                  <a:gd name="connsiteY5" fmla="*/ 0 h 26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8806" h="2695104">
                    <a:moveTo>
                      <a:pt x="3438806" y="0"/>
                    </a:moveTo>
                    <a:lnTo>
                      <a:pt x="3438806" y="831879"/>
                    </a:lnTo>
                    <a:lnTo>
                      <a:pt x="3229600" y="905767"/>
                    </a:lnTo>
                    <a:cubicBezTo>
                      <a:pt x="2096704" y="1323006"/>
                      <a:pt x="962651" y="1899264"/>
                      <a:pt x="0" y="2695104"/>
                    </a:cubicBezTo>
                    <a:cubicBezTo>
                      <a:pt x="0" y="2695104"/>
                      <a:pt x="783797" y="1218171"/>
                      <a:pt x="3302829" y="59670"/>
                    </a:cubicBezTo>
                    <a:lnTo>
                      <a:pt x="343880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987"/>
                <a:endParaRPr lang="en-IN" sz="2400">
                  <a:solidFill>
                    <a:prstClr val="white"/>
                  </a:solidFill>
                  <a:latin typeface="Segoe UI"/>
                </a:endParaRPr>
              </a:p>
            </p:txBody>
          </p:sp>
        </p:grpSp>
        <p:cxnSp>
          <p:nvCxnSpPr>
            <p:cNvPr id="9" name="Straight Connector 8">
              <a:extLst>
                <a:ext uri="{FF2B5EF4-FFF2-40B4-BE49-F238E27FC236}">
                  <a16:creationId xmlns:a16="http://schemas.microsoft.com/office/drawing/2014/main" id="{98A03A5E-80E2-F53A-6D6B-EDB463AE970C}"/>
                </a:ext>
              </a:extLst>
            </p:cNvPr>
            <p:cNvCxnSpPr>
              <a:cxnSpLocks/>
            </p:cNvCxnSpPr>
            <p:nvPr/>
          </p:nvCxnSpPr>
          <p:spPr>
            <a:xfrm>
              <a:off x="6008016" y="3831221"/>
              <a:ext cx="0" cy="598995"/>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43E3102-1BA5-919C-0971-4A06C791EB83}"/>
                </a:ext>
              </a:extLst>
            </p:cNvPr>
            <p:cNvCxnSpPr>
              <a:cxnSpLocks/>
            </p:cNvCxnSpPr>
            <p:nvPr/>
          </p:nvCxnSpPr>
          <p:spPr>
            <a:xfrm>
              <a:off x="3081396" y="4806100"/>
              <a:ext cx="0" cy="438409"/>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6BE011E-7BC7-5EFD-7E4D-307D14190E41}"/>
                </a:ext>
              </a:extLst>
            </p:cNvPr>
            <p:cNvSpPr txBox="1"/>
            <p:nvPr/>
          </p:nvSpPr>
          <p:spPr>
            <a:xfrm>
              <a:off x="2591754" y="3768246"/>
              <a:ext cx="1264192" cy="917106"/>
            </a:xfrm>
            <a:prstGeom prst="rect">
              <a:avLst/>
            </a:prstGeom>
            <a:noFill/>
          </p:spPr>
          <p:txBody>
            <a:bodyPr wrap="square" lIns="0" tIns="0" rIns="0" bIns="0" rtlCol="0" anchor="ctr">
              <a:noAutofit/>
            </a:bodyPr>
            <a:lstStyle/>
            <a:p>
              <a:pPr algn="ctr" defTabSz="1218987"/>
              <a:r>
                <a:rPr lang="en-US" sz="4000" b="1" dirty="0">
                  <a:solidFill>
                    <a:prstClr val="black"/>
                  </a:solidFill>
                  <a:latin typeface="Arial" panose="020B0604020202020204" pitchFamily="34" charset="0"/>
                  <a:cs typeface="Arial" panose="020B0604020202020204" pitchFamily="34" charset="0"/>
                </a:rPr>
                <a:t>01</a:t>
              </a:r>
              <a:endParaRPr lang="en-IN" sz="4000" b="1" dirty="0">
                <a:solidFill>
                  <a:prstClr val="black"/>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6265A3A-E38F-F38C-BF34-8F24B62238B4}"/>
                </a:ext>
              </a:extLst>
            </p:cNvPr>
            <p:cNvSpPr txBox="1"/>
            <p:nvPr/>
          </p:nvSpPr>
          <p:spPr>
            <a:xfrm>
              <a:off x="5393821" y="2711995"/>
              <a:ext cx="1264192" cy="917106"/>
            </a:xfrm>
            <a:prstGeom prst="rect">
              <a:avLst/>
            </a:prstGeom>
            <a:noFill/>
          </p:spPr>
          <p:txBody>
            <a:bodyPr wrap="square" lIns="0" tIns="0" rIns="0" bIns="0" rtlCol="0" anchor="ctr">
              <a:noAutofit/>
            </a:bodyPr>
            <a:lstStyle/>
            <a:p>
              <a:pPr algn="ctr" defTabSz="1218987"/>
              <a:r>
                <a:rPr lang="en-US" sz="4400" b="1" dirty="0">
                  <a:solidFill>
                    <a:prstClr val="black"/>
                  </a:solidFill>
                  <a:latin typeface="Arial" panose="020B0604020202020204" pitchFamily="34" charset="0"/>
                  <a:cs typeface="Arial" panose="020B0604020202020204" pitchFamily="34" charset="0"/>
                </a:rPr>
                <a:t>02</a:t>
              </a:r>
              <a:endParaRPr lang="en-IN" sz="4400" b="1" dirty="0">
                <a:solidFill>
                  <a:prstClr val="black"/>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21C0272-2B38-15C4-06F8-6A1E36472BBB}"/>
                </a:ext>
              </a:extLst>
            </p:cNvPr>
            <p:cNvSpPr txBox="1"/>
            <p:nvPr/>
          </p:nvSpPr>
          <p:spPr>
            <a:xfrm>
              <a:off x="8256240" y="2270287"/>
              <a:ext cx="1264192" cy="917106"/>
            </a:xfrm>
            <a:prstGeom prst="rect">
              <a:avLst/>
            </a:prstGeom>
            <a:noFill/>
          </p:spPr>
          <p:txBody>
            <a:bodyPr wrap="square" lIns="0" tIns="0" rIns="0" bIns="0" rtlCol="0" anchor="ctr">
              <a:noAutofit/>
            </a:bodyPr>
            <a:lstStyle/>
            <a:p>
              <a:pPr algn="ctr" defTabSz="1218987"/>
              <a:r>
                <a:rPr lang="en-US" sz="4400" b="1" dirty="0">
                  <a:solidFill>
                    <a:prstClr val="black"/>
                  </a:solidFill>
                  <a:latin typeface="Arial" panose="020B0604020202020204" pitchFamily="34" charset="0"/>
                  <a:cs typeface="Arial" panose="020B0604020202020204" pitchFamily="34" charset="0"/>
                </a:rPr>
                <a:t>03</a:t>
              </a:r>
              <a:endParaRPr lang="en-IN" sz="4400" b="1" dirty="0">
                <a:solidFill>
                  <a:prstClr val="black"/>
                </a:solidFill>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DA059964-5148-B922-71E6-79F0F9E64F75}"/>
                </a:ext>
              </a:extLst>
            </p:cNvPr>
            <p:cNvSpPr/>
            <p:nvPr/>
          </p:nvSpPr>
          <p:spPr>
            <a:xfrm>
              <a:off x="10888156" y="2106011"/>
              <a:ext cx="23942" cy="50653"/>
            </a:xfrm>
            <a:custGeom>
              <a:avLst/>
              <a:gdLst>
                <a:gd name="connsiteX0" fmla="*/ 0 w 23942"/>
                <a:gd name="connsiteY0" fmla="*/ 0 h 50653"/>
                <a:gd name="connsiteX1" fmla="*/ 23942 w 23942"/>
                <a:gd name="connsiteY1" fmla="*/ 17915 h 50653"/>
                <a:gd name="connsiteX2" fmla="*/ 0 w 23942"/>
                <a:gd name="connsiteY2" fmla="*/ 50653 h 50653"/>
                <a:gd name="connsiteX3" fmla="*/ 0 w 23942"/>
                <a:gd name="connsiteY3" fmla="*/ 0 h 50653"/>
              </a:gdLst>
              <a:ahLst/>
              <a:cxnLst>
                <a:cxn ang="0">
                  <a:pos x="connsiteX0" y="connsiteY0"/>
                </a:cxn>
                <a:cxn ang="0">
                  <a:pos x="connsiteX1" y="connsiteY1"/>
                </a:cxn>
                <a:cxn ang="0">
                  <a:pos x="connsiteX2" y="connsiteY2"/>
                </a:cxn>
                <a:cxn ang="0">
                  <a:pos x="connsiteX3" y="connsiteY3"/>
                </a:cxn>
              </a:cxnLst>
              <a:rect l="l" t="t" r="r" b="b"/>
              <a:pathLst>
                <a:path w="23942" h="50653">
                  <a:moveTo>
                    <a:pt x="0" y="0"/>
                  </a:moveTo>
                  <a:lnTo>
                    <a:pt x="23942" y="17915"/>
                  </a:lnTo>
                  <a:lnTo>
                    <a:pt x="0" y="50653"/>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8987"/>
              <a:endParaRPr lang="en-IN" sz="2400">
                <a:solidFill>
                  <a:prstClr val="white"/>
                </a:solidFill>
                <a:latin typeface="Segoe UI"/>
              </a:endParaRPr>
            </a:p>
          </p:txBody>
        </p:sp>
        <p:sp>
          <p:nvSpPr>
            <p:cNvPr id="15" name="Rectangle 14">
              <a:extLst>
                <a:ext uri="{FF2B5EF4-FFF2-40B4-BE49-F238E27FC236}">
                  <a16:creationId xmlns:a16="http://schemas.microsoft.com/office/drawing/2014/main" id="{FAB818FD-FD8E-2D8D-3DA7-65DD3A386672}"/>
                </a:ext>
              </a:extLst>
            </p:cNvPr>
            <p:cNvSpPr/>
            <p:nvPr/>
          </p:nvSpPr>
          <p:spPr>
            <a:xfrm>
              <a:off x="1801932" y="5262627"/>
              <a:ext cx="2487631" cy="937015"/>
            </a:xfrm>
            <a:prstGeom prst="rect">
              <a:avLst/>
            </a:prstGeom>
          </p:spPr>
          <p:txBody>
            <a:bodyPr wrap="square" lIns="0" rIns="0" anchor="b">
              <a:spAutoFit/>
            </a:bodyPr>
            <a:lstStyle/>
            <a:p>
              <a:pPr algn="ctr" defTabSz="1218987"/>
              <a:r>
                <a:rPr lang="en-US" b="1" dirty="0">
                  <a:solidFill>
                    <a:srgbClr val="1BB236"/>
                  </a:solidFill>
                  <a:latin typeface="Georgia" panose="02040502050405020303" pitchFamily="18" charset="0"/>
                </a:rPr>
                <a:t>Request and parse the SpaceX launch data</a:t>
              </a:r>
              <a:endParaRPr lang="en-IN" b="1" dirty="0">
                <a:solidFill>
                  <a:srgbClr val="1BB236"/>
                </a:solidFill>
                <a:latin typeface="Georgia" panose="02040502050405020303" pitchFamily="18" charset="0"/>
              </a:endParaRPr>
            </a:p>
          </p:txBody>
        </p:sp>
        <p:cxnSp>
          <p:nvCxnSpPr>
            <p:cNvPr id="16" name="Straight Connector 15">
              <a:extLst>
                <a:ext uri="{FF2B5EF4-FFF2-40B4-BE49-F238E27FC236}">
                  <a16:creationId xmlns:a16="http://schemas.microsoft.com/office/drawing/2014/main" id="{924AD635-56F4-596D-2153-51025A48B67F}"/>
                </a:ext>
              </a:extLst>
            </p:cNvPr>
            <p:cNvCxnSpPr>
              <a:cxnSpLocks/>
            </p:cNvCxnSpPr>
            <p:nvPr/>
          </p:nvCxnSpPr>
          <p:spPr>
            <a:xfrm>
              <a:off x="8888336" y="3404872"/>
              <a:ext cx="0" cy="600192"/>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684EABC-0FC1-C2EC-E482-AAD57F771BE8}"/>
                </a:ext>
              </a:extLst>
            </p:cNvPr>
            <p:cNvSpPr/>
            <p:nvPr/>
          </p:nvSpPr>
          <p:spPr>
            <a:xfrm>
              <a:off x="4856604" y="4425033"/>
              <a:ext cx="2338624" cy="1218120"/>
            </a:xfrm>
            <a:prstGeom prst="rect">
              <a:avLst/>
            </a:prstGeom>
          </p:spPr>
          <p:txBody>
            <a:bodyPr wrap="square" lIns="0" rIns="0" anchor="b">
              <a:spAutoFit/>
            </a:bodyPr>
            <a:lstStyle/>
            <a:p>
              <a:pPr algn="ctr" defTabSz="1218987"/>
              <a:r>
                <a:rPr lang="en-US" b="1" dirty="0">
                  <a:solidFill>
                    <a:srgbClr val="0E826F"/>
                  </a:solidFill>
                  <a:latin typeface="Georgia" panose="02040502050405020303" pitchFamily="18" charset="0"/>
                </a:rPr>
                <a:t>Filter the data frame to only include Falcon9 launches</a:t>
              </a:r>
            </a:p>
          </p:txBody>
        </p:sp>
        <p:sp>
          <p:nvSpPr>
            <p:cNvPr id="18" name="TextBox 17">
              <a:extLst>
                <a:ext uri="{FF2B5EF4-FFF2-40B4-BE49-F238E27FC236}">
                  <a16:creationId xmlns:a16="http://schemas.microsoft.com/office/drawing/2014/main" id="{AB47C88C-D582-44A2-BC20-0B6BAF6C3434}"/>
                </a:ext>
              </a:extLst>
            </p:cNvPr>
            <p:cNvSpPr txBox="1"/>
            <p:nvPr/>
          </p:nvSpPr>
          <p:spPr>
            <a:xfrm>
              <a:off x="7390643" y="3951503"/>
              <a:ext cx="2889286" cy="655911"/>
            </a:xfrm>
            <a:prstGeom prst="rect">
              <a:avLst/>
            </a:prstGeom>
          </p:spPr>
          <p:txBody>
            <a:bodyPr wrap="square" lIns="0" rIns="0" anchor="b">
              <a:spAutoFit/>
            </a:bodyPr>
            <a:lstStyle>
              <a:defPPr>
                <a:defRPr lang="en-US"/>
              </a:defPPr>
              <a:lvl1pPr algn="ctr" defTabSz="1218987">
                <a:defRPr sz="2000" b="1">
                  <a:solidFill>
                    <a:schemeClr val="accent6">
                      <a:lumMod val="50000"/>
                    </a:schemeClr>
                  </a:solidFill>
                  <a:effectLst>
                    <a:outerShdw blurRad="38100" dist="38100" dir="2700000" algn="tl">
                      <a:srgbClr val="000000">
                        <a:alpha val="43137"/>
                      </a:srgbClr>
                    </a:outerShdw>
                  </a:effectLst>
                  <a:latin typeface="Georgia" panose="02040502050405020303" pitchFamily="18" charset="0"/>
                </a:defRPr>
              </a:lvl1pPr>
            </a:lstStyle>
            <a:p>
              <a:r>
                <a:rPr lang="en-US" sz="1800" dirty="0">
                  <a:solidFill>
                    <a:srgbClr val="0070C0"/>
                  </a:solidFill>
                  <a:effectLst/>
                </a:rPr>
                <a:t>Dealing with Missing Values</a:t>
              </a:r>
            </a:p>
          </p:txBody>
        </p:sp>
      </p:grpSp>
      <p:sp>
        <p:nvSpPr>
          <p:cNvPr id="30" name="Graphic 25" descr="Link">
            <a:extLst>
              <a:ext uri="{FF2B5EF4-FFF2-40B4-BE49-F238E27FC236}">
                <a16:creationId xmlns:a16="http://schemas.microsoft.com/office/drawing/2014/main" id="{0CD9BC63-135A-FD3A-7FB6-D7E0D8071EB1}"/>
              </a:ext>
            </a:extLst>
          </p:cNvPr>
          <p:cNvSpPr/>
          <p:nvPr/>
        </p:nvSpPr>
        <p:spPr>
          <a:xfrm>
            <a:off x="170481" y="5901217"/>
            <a:ext cx="2437563" cy="798336"/>
          </a:xfrm>
          <a:custGeom>
            <a:avLst/>
            <a:gdLst>
              <a:gd name="connsiteX0" fmla="*/ 577244 w 655377"/>
              <a:gd name="connsiteY0" fmla="*/ 576530 h 654663"/>
              <a:gd name="connsiteX1" fmla="*/ 456276 w 655377"/>
              <a:gd name="connsiteY1" fmla="*/ 576530 h 654663"/>
              <a:gd name="connsiteX2" fmla="*/ 375314 w 655377"/>
              <a:gd name="connsiteY2" fmla="*/ 495567 h 654663"/>
              <a:gd name="connsiteX3" fmla="*/ 359121 w 655377"/>
              <a:gd name="connsiteY3" fmla="*/ 398412 h 654663"/>
              <a:gd name="connsiteX4" fmla="*/ 429606 w 655377"/>
              <a:gd name="connsiteY4" fmla="*/ 468897 h 654663"/>
              <a:gd name="connsiteX5" fmla="*/ 469611 w 655377"/>
              <a:gd name="connsiteY5" fmla="*/ 467945 h 654663"/>
              <a:gd name="connsiteX6" fmla="*/ 470564 w 655377"/>
              <a:gd name="connsiteY6" fmla="*/ 427940 h 654663"/>
              <a:gd name="connsiteX7" fmla="*/ 400079 w 655377"/>
              <a:gd name="connsiteY7" fmla="*/ 357455 h 654663"/>
              <a:gd name="connsiteX8" fmla="*/ 497234 w 655377"/>
              <a:gd name="connsiteY8" fmla="*/ 374600 h 654663"/>
              <a:gd name="connsiteX9" fmla="*/ 578196 w 655377"/>
              <a:gd name="connsiteY9" fmla="*/ 455562 h 654663"/>
              <a:gd name="connsiteX10" fmla="*/ 577244 w 655377"/>
              <a:gd name="connsiteY10" fmla="*/ 576530 h 654663"/>
              <a:gd name="connsiteX11" fmla="*/ 159096 w 655377"/>
              <a:gd name="connsiteY11" fmla="*/ 279350 h 654663"/>
              <a:gd name="connsiteX12" fmla="*/ 78134 w 655377"/>
              <a:gd name="connsiteY12" fmla="*/ 198387 h 654663"/>
              <a:gd name="connsiteX13" fmla="*/ 78134 w 655377"/>
              <a:gd name="connsiteY13" fmla="*/ 77420 h 654663"/>
              <a:gd name="connsiteX14" fmla="*/ 199101 w 655377"/>
              <a:gd name="connsiteY14" fmla="*/ 77420 h 654663"/>
              <a:gd name="connsiteX15" fmla="*/ 280064 w 655377"/>
              <a:gd name="connsiteY15" fmla="*/ 158382 h 654663"/>
              <a:gd name="connsiteX16" fmla="*/ 297209 w 655377"/>
              <a:gd name="connsiteY16" fmla="*/ 255537 h 654663"/>
              <a:gd name="connsiteX17" fmla="*/ 240059 w 655377"/>
              <a:gd name="connsiteY17" fmla="*/ 198387 h 654663"/>
              <a:gd name="connsiteX18" fmla="*/ 200054 w 655377"/>
              <a:gd name="connsiteY18" fmla="*/ 199340 h 654663"/>
              <a:gd name="connsiteX19" fmla="*/ 199101 w 655377"/>
              <a:gd name="connsiteY19" fmla="*/ 239345 h 654663"/>
              <a:gd name="connsiteX20" fmla="*/ 256251 w 655377"/>
              <a:gd name="connsiteY20" fmla="*/ 296495 h 654663"/>
              <a:gd name="connsiteX21" fmla="*/ 159096 w 655377"/>
              <a:gd name="connsiteY21" fmla="*/ 279350 h 654663"/>
              <a:gd name="connsiteX22" fmla="*/ 617249 w 655377"/>
              <a:gd name="connsiteY22" fmla="*/ 414605 h 654663"/>
              <a:gd name="connsiteX23" fmla="*/ 536286 w 655377"/>
              <a:gd name="connsiteY23" fmla="*/ 333642 h 654663"/>
              <a:gd name="connsiteX24" fmla="*/ 356264 w 655377"/>
              <a:gd name="connsiteY24" fmla="*/ 315545 h 654663"/>
              <a:gd name="connsiteX25" fmla="*/ 339119 w 655377"/>
              <a:gd name="connsiteY25" fmla="*/ 298400 h 654663"/>
              <a:gd name="connsiteX26" fmla="*/ 321021 w 655377"/>
              <a:gd name="connsiteY26" fmla="*/ 118377 h 654663"/>
              <a:gd name="connsiteX27" fmla="*/ 240059 w 655377"/>
              <a:gd name="connsiteY27" fmla="*/ 37415 h 654663"/>
              <a:gd name="connsiteX28" fmla="*/ 41939 w 655377"/>
              <a:gd name="connsiteY28" fmla="*/ 41225 h 654663"/>
              <a:gd name="connsiteX29" fmla="*/ 38129 w 655377"/>
              <a:gd name="connsiteY29" fmla="*/ 239345 h 654663"/>
              <a:gd name="connsiteX30" fmla="*/ 119091 w 655377"/>
              <a:gd name="connsiteY30" fmla="*/ 320307 h 654663"/>
              <a:gd name="connsiteX31" fmla="*/ 299114 w 655377"/>
              <a:gd name="connsiteY31" fmla="*/ 338405 h 654663"/>
              <a:gd name="connsiteX32" fmla="*/ 316259 w 655377"/>
              <a:gd name="connsiteY32" fmla="*/ 355550 h 654663"/>
              <a:gd name="connsiteX33" fmla="*/ 334356 w 655377"/>
              <a:gd name="connsiteY33" fmla="*/ 535572 h 654663"/>
              <a:gd name="connsiteX34" fmla="*/ 415319 w 655377"/>
              <a:gd name="connsiteY34" fmla="*/ 616535 h 654663"/>
              <a:gd name="connsiteX35" fmla="*/ 613439 w 655377"/>
              <a:gd name="connsiteY35" fmla="*/ 612725 h 654663"/>
              <a:gd name="connsiteX36" fmla="*/ 617249 w 655377"/>
              <a:gd name="connsiteY36" fmla="*/ 414605 h 654663"/>
              <a:gd name="connsiteX37" fmla="*/ 617249 w 655377"/>
              <a:gd name="connsiteY37" fmla="*/ 414605 h 65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5377" h="654663">
                <a:moveTo>
                  <a:pt x="577244" y="576530"/>
                </a:moveTo>
                <a:cubicBezTo>
                  <a:pt x="543906" y="609867"/>
                  <a:pt x="489614" y="609867"/>
                  <a:pt x="456276" y="576530"/>
                </a:cubicBezTo>
                <a:lnTo>
                  <a:pt x="375314" y="495567"/>
                </a:lnTo>
                <a:cubicBezTo>
                  <a:pt x="349596" y="469850"/>
                  <a:pt x="342929" y="430797"/>
                  <a:pt x="359121" y="398412"/>
                </a:cubicBezTo>
                <a:lnTo>
                  <a:pt x="429606" y="468897"/>
                </a:lnTo>
                <a:cubicBezTo>
                  <a:pt x="441036" y="479375"/>
                  <a:pt x="458181" y="479375"/>
                  <a:pt x="469611" y="467945"/>
                </a:cubicBezTo>
                <a:cubicBezTo>
                  <a:pt x="480089" y="457467"/>
                  <a:pt x="481041" y="439370"/>
                  <a:pt x="470564" y="427940"/>
                </a:cubicBezTo>
                <a:lnTo>
                  <a:pt x="400079" y="357455"/>
                </a:lnTo>
                <a:cubicBezTo>
                  <a:pt x="432464" y="342215"/>
                  <a:pt x="471516" y="348882"/>
                  <a:pt x="497234" y="374600"/>
                </a:cubicBezTo>
                <a:lnTo>
                  <a:pt x="578196" y="455562"/>
                </a:lnTo>
                <a:cubicBezTo>
                  <a:pt x="610581" y="488900"/>
                  <a:pt x="610581" y="542240"/>
                  <a:pt x="577244" y="576530"/>
                </a:cubicBezTo>
                <a:close/>
                <a:moveTo>
                  <a:pt x="159096" y="279350"/>
                </a:moveTo>
                <a:lnTo>
                  <a:pt x="78134" y="198387"/>
                </a:lnTo>
                <a:cubicBezTo>
                  <a:pt x="44796" y="165050"/>
                  <a:pt x="44796" y="110757"/>
                  <a:pt x="78134" y="77420"/>
                </a:cubicBezTo>
                <a:cubicBezTo>
                  <a:pt x="111471" y="44082"/>
                  <a:pt x="165764" y="44082"/>
                  <a:pt x="199101" y="77420"/>
                </a:cubicBezTo>
                <a:lnTo>
                  <a:pt x="280064" y="158382"/>
                </a:lnTo>
                <a:cubicBezTo>
                  <a:pt x="305781" y="184100"/>
                  <a:pt x="312449" y="223152"/>
                  <a:pt x="297209" y="255537"/>
                </a:cubicBezTo>
                <a:lnTo>
                  <a:pt x="240059" y="198387"/>
                </a:lnTo>
                <a:cubicBezTo>
                  <a:pt x="228629" y="187910"/>
                  <a:pt x="211484" y="187910"/>
                  <a:pt x="200054" y="199340"/>
                </a:cubicBezTo>
                <a:cubicBezTo>
                  <a:pt x="189576" y="209817"/>
                  <a:pt x="188624" y="227915"/>
                  <a:pt x="199101" y="239345"/>
                </a:cubicBezTo>
                <a:lnTo>
                  <a:pt x="256251" y="296495"/>
                </a:lnTo>
                <a:cubicBezTo>
                  <a:pt x="223866" y="311735"/>
                  <a:pt x="184814" y="305067"/>
                  <a:pt x="159096" y="279350"/>
                </a:cubicBezTo>
                <a:close/>
                <a:moveTo>
                  <a:pt x="617249" y="414605"/>
                </a:moveTo>
                <a:lnTo>
                  <a:pt x="536286" y="333642"/>
                </a:lnTo>
                <a:cubicBezTo>
                  <a:pt x="488661" y="285065"/>
                  <a:pt x="412461" y="277445"/>
                  <a:pt x="356264" y="315545"/>
                </a:cubicBezTo>
                <a:lnTo>
                  <a:pt x="339119" y="298400"/>
                </a:lnTo>
                <a:cubicBezTo>
                  <a:pt x="376266" y="242202"/>
                  <a:pt x="368646" y="166955"/>
                  <a:pt x="321021" y="118377"/>
                </a:cubicBezTo>
                <a:lnTo>
                  <a:pt x="240059" y="37415"/>
                </a:lnTo>
                <a:cubicBezTo>
                  <a:pt x="183861" y="-14020"/>
                  <a:pt x="96231" y="-12115"/>
                  <a:pt x="41939" y="41225"/>
                </a:cubicBezTo>
                <a:cubicBezTo>
                  <a:pt x="-12354" y="95517"/>
                  <a:pt x="-14259" y="182195"/>
                  <a:pt x="38129" y="239345"/>
                </a:cubicBezTo>
                <a:lnTo>
                  <a:pt x="119091" y="320307"/>
                </a:lnTo>
                <a:cubicBezTo>
                  <a:pt x="166716" y="368885"/>
                  <a:pt x="242916" y="376505"/>
                  <a:pt x="299114" y="338405"/>
                </a:cubicBezTo>
                <a:lnTo>
                  <a:pt x="316259" y="355550"/>
                </a:lnTo>
                <a:cubicBezTo>
                  <a:pt x="279111" y="411747"/>
                  <a:pt x="286731" y="486995"/>
                  <a:pt x="334356" y="535572"/>
                </a:cubicBezTo>
                <a:lnTo>
                  <a:pt x="415319" y="616535"/>
                </a:lnTo>
                <a:cubicBezTo>
                  <a:pt x="471516" y="668922"/>
                  <a:pt x="559146" y="667017"/>
                  <a:pt x="613439" y="612725"/>
                </a:cubicBezTo>
                <a:cubicBezTo>
                  <a:pt x="667731" y="558432"/>
                  <a:pt x="669636" y="470802"/>
                  <a:pt x="617249" y="414605"/>
                </a:cubicBezTo>
                <a:lnTo>
                  <a:pt x="617249" y="414605"/>
                </a:ln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28" name="Rectangle 27">
            <a:hlinkClick r:id="rId3"/>
            <a:extLst>
              <a:ext uri="{FF2B5EF4-FFF2-40B4-BE49-F238E27FC236}">
                <a16:creationId xmlns:a16="http://schemas.microsoft.com/office/drawing/2014/main" id="{6199707B-4F21-EC23-C2B1-70B8A869B642}"/>
              </a:ext>
            </a:extLst>
          </p:cNvPr>
          <p:cNvSpPr/>
          <p:nvPr/>
        </p:nvSpPr>
        <p:spPr>
          <a:xfrm>
            <a:off x="44166" y="5714667"/>
            <a:ext cx="2639877" cy="984885"/>
          </a:xfrm>
          <a:prstGeom prst="rect">
            <a:avLst/>
          </a:prstGeom>
        </p:spPr>
        <p:txBody>
          <a:bodyPr wrap="square" lIns="0" rIns="0" anchor="b">
            <a:spAutoFit/>
          </a:bodyPr>
          <a:lstStyle/>
          <a:p>
            <a:pPr algn="ctr" defTabSz="1218987"/>
            <a:r>
              <a:rPr lang="en-US" sz="2900" b="1" u="sng" dirty="0">
                <a:solidFill>
                  <a:srgbClr val="0948CB"/>
                </a:solidFill>
                <a:latin typeface="Georgia" panose="02040502050405020303" pitchFamily="18" charset="0"/>
              </a:rPr>
              <a:t>Source Code</a:t>
            </a:r>
          </a:p>
          <a:p>
            <a:pPr algn="ctr" defTabSz="1218987"/>
            <a:r>
              <a:rPr lang="en-US" sz="2900" b="1" u="sng" dirty="0">
                <a:solidFill>
                  <a:srgbClr val="0948CB"/>
                </a:solidFill>
                <a:latin typeface="Georgia" panose="02040502050405020303" pitchFamily="18" charset="0"/>
              </a:rPr>
              <a:t>Click here</a:t>
            </a:r>
            <a:endParaRPr lang="en-IN" sz="2900" b="1" u="sng" dirty="0">
              <a:solidFill>
                <a:srgbClr val="0948CB"/>
              </a:solidFill>
              <a:latin typeface="Georgia" panose="02040502050405020303" pitchFamily="18" charset="0"/>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purl.org/dc/dcmitype/"/>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f80a141d-92ca-4d3d-9308-f7e7b1d44ce8"/>
  </ds:schemaRefs>
</ds:datastoreItem>
</file>

<file path=docProps/app.xml><?xml version="1.0" encoding="utf-8"?>
<Properties xmlns="http://schemas.openxmlformats.org/officeDocument/2006/extended-properties" xmlns:vt="http://schemas.openxmlformats.org/officeDocument/2006/docPropsVTypes">
  <Template/>
  <TotalTime>1331</TotalTime>
  <Words>3017</Words>
  <Application>Microsoft Office PowerPoint</Application>
  <PresentationFormat>Widescreen</PresentationFormat>
  <Paragraphs>365</Paragraphs>
  <Slides>56</Slides>
  <Notes>10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56</vt:i4>
      </vt:variant>
    </vt:vector>
  </HeadingPairs>
  <TitlesOfParts>
    <vt:vector size="73" baseType="lpstr">
      <vt:lpstr>Abadi</vt:lpstr>
      <vt:lpstr>Agency FB</vt:lpstr>
      <vt:lpstr>Aharoni</vt:lpstr>
      <vt:lpstr>-apple-system</vt:lpstr>
      <vt:lpstr>Arial</vt:lpstr>
      <vt:lpstr>Arial Unicode MS</vt:lpstr>
      <vt:lpstr>Calibri</vt:lpstr>
      <vt:lpstr>Calibri Light</vt:lpstr>
      <vt:lpstr>Cambria Math</vt:lpstr>
      <vt:lpstr>Felix Titling</vt:lpstr>
      <vt:lpstr>Georgia</vt:lpstr>
      <vt:lpstr>IBM Plex Mono SemiBold</vt:lpstr>
      <vt:lpstr>IBM Plex Mono Text</vt:lpstr>
      <vt:lpstr>Segoe UI</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Meysam Modiryan</cp:lastModifiedBy>
  <cp:revision>210</cp:revision>
  <dcterms:created xsi:type="dcterms:W3CDTF">2021-04-29T18:58:34Z</dcterms:created>
  <dcterms:modified xsi:type="dcterms:W3CDTF">2022-06-03T20:30:18Z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